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commentAuthors.xml" ContentType="application/vnd.openxmlformats-officedocument.presentationml.commentAuthors+xml"/>
  <Override PartName="/ppt/comments/comment1.xml" ContentType="application/vnd.openxmlformats-officedocument.presentationml.comment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6" r:id="rId3"/>
    <p:sldId id="281" r:id="rId4"/>
    <p:sldId id="289" r:id="rId5"/>
    <p:sldId id="291" r:id="rId6"/>
    <p:sldId id="257" r:id="rId7"/>
    <p:sldId id="290" r:id="rId8"/>
    <p:sldId id="258" r:id="rId9"/>
    <p:sldId id="288" r:id="rId10"/>
    <p:sldId id="259" r:id="rId11"/>
    <p:sldId id="283" r:id="rId12"/>
    <p:sldId id="280" r:id="rId13"/>
    <p:sldId id="260" r:id="rId14"/>
    <p:sldId id="286" r:id="rId15"/>
    <p:sldId id="293" r:id="rId16"/>
    <p:sldId id="284" r:id="rId17"/>
    <p:sldId id="292" r:id="rId18"/>
    <p:sldId id="294" r:id="rId19"/>
    <p:sldId id="297" r:id="rId20"/>
    <p:sldId id="298" r:id="rId21"/>
    <p:sldId id="307" r:id="rId22"/>
    <p:sldId id="299" r:id="rId23"/>
    <p:sldId id="295" r:id="rId24"/>
    <p:sldId id="308" r:id="rId25"/>
    <p:sldId id="302" r:id="rId26"/>
    <p:sldId id="301" r:id="rId27"/>
    <p:sldId id="303" r:id="rId28"/>
    <p:sldId id="296" r:id="rId29"/>
    <p:sldId id="305" r:id="rId30"/>
    <p:sldId id="304" r:id="rId31"/>
    <p:sldId id="309" r:id="rId32"/>
    <p:sldId id="276" r:id="rId3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gliping" initials="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0AD47"/>
    <a:srgbClr val="2C4E8C"/>
    <a:srgbClr val="F0EF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97" autoAdjust="0"/>
    <p:restoredTop sz="95991" autoAdjust="0"/>
  </p:normalViewPr>
  <p:slideViewPr>
    <p:cSldViewPr snapToGrid="0">
      <p:cViewPr>
        <p:scale>
          <a:sx n="66" d="100"/>
          <a:sy n="66" d="100"/>
        </p:scale>
        <p:origin x="-2214" y="-948"/>
      </p:cViewPr>
      <p:guideLst>
        <p:guide orient="horz" pos="2160"/>
        <p:guide pos="288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8" Type="http://schemas.openxmlformats.org/officeDocument/2006/relationships/commentAuthors" Target="commentAuthors.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notesMaster" Target="notesMasters/notesMaster1.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dLbls>
            <c:delete val="1"/>
          </c:dLbls>
          <c:cat>
            <c:strRef>
              <c:f>Sheet1!$A$2:$A$4</c:f>
              <c:strCache>
                <c:ptCount val="3"/>
                <c:pt idx="0">
                  <c:v>类别 1</c:v>
                </c:pt>
                <c:pt idx="1">
                  <c:v>类别 2</c:v>
                </c:pt>
                <c:pt idx="2">
                  <c:v>类别 3</c:v>
                </c:pt>
              </c:strCache>
            </c:strRef>
          </c:cat>
          <c:val>
            <c:numRef>
              <c:f>Sheet1!$B$2:$B$4</c:f>
              <c:numCache>
                <c:formatCode>General</c:formatCode>
                <c:ptCount val="3"/>
                <c:pt idx="0">
                  <c:v>4.3</c:v>
                </c:pt>
                <c:pt idx="1">
                  <c:v>2.5</c:v>
                </c:pt>
                <c:pt idx="2">
                  <c:v>3.5</c:v>
                </c:pt>
              </c:numCache>
            </c:numRef>
          </c:val>
        </c:ser>
        <c:ser>
          <c:idx val="1"/>
          <c:order val="1"/>
          <c:tx>
            <c:strRef>
              <c:f>Sheet1!$C$1</c:f>
              <c:strCache>
                <c:ptCount val="1"/>
                <c:pt idx="0">
                  <c:v>系列 2</c:v>
                </c:pt>
              </c:strCache>
            </c:strRef>
          </c:tx>
          <c:spPr>
            <a:solidFill>
              <a:schemeClr val="accent6"/>
            </a:solidFill>
            <a:ln>
              <a:noFill/>
            </a:ln>
            <a:effectLst/>
          </c:spPr>
          <c:invertIfNegative val="0"/>
          <c:dLbls>
            <c:delete val="1"/>
          </c:dLbls>
          <c:cat>
            <c:strRef>
              <c:f>Sheet1!$A$2:$A$4</c:f>
              <c:strCache>
                <c:ptCount val="3"/>
                <c:pt idx="0">
                  <c:v>类别 1</c:v>
                </c:pt>
                <c:pt idx="1">
                  <c:v>类别 2</c:v>
                </c:pt>
                <c:pt idx="2">
                  <c:v>类别 3</c:v>
                </c:pt>
              </c:strCache>
            </c:strRef>
          </c:cat>
          <c:val>
            <c:numRef>
              <c:f>Sheet1!$C$2:$C$4</c:f>
              <c:numCache>
                <c:formatCode>General</c:formatCode>
                <c:ptCount val="3"/>
                <c:pt idx="0">
                  <c:v>2.4</c:v>
                </c:pt>
                <c:pt idx="1">
                  <c:v>4.4</c:v>
                </c:pt>
                <c:pt idx="2">
                  <c:v>1.8</c:v>
                </c:pt>
              </c:numCache>
            </c:numRef>
          </c:val>
        </c:ser>
        <c:ser>
          <c:idx val="2"/>
          <c:order val="2"/>
          <c:tx>
            <c:strRef>
              <c:f>Sheet1!$D$1</c:f>
              <c:strCache>
                <c:ptCount val="1"/>
                <c:pt idx="0">
                  <c:v>系列 3</c:v>
                </c:pt>
              </c:strCache>
            </c:strRef>
          </c:tx>
          <c:spPr>
            <a:solidFill>
              <a:schemeClr val="accent3"/>
            </a:solidFill>
            <a:ln>
              <a:noFill/>
            </a:ln>
            <a:effectLst/>
          </c:spPr>
          <c:invertIfNegative val="0"/>
          <c:dLbls>
            <c:delete val="1"/>
          </c:dLbls>
          <c:cat>
            <c:strRef>
              <c:f>Sheet1!$A$2:$A$4</c:f>
              <c:strCache>
                <c:ptCount val="3"/>
                <c:pt idx="0">
                  <c:v>类别 1</c:v>
                </c:pt>
                <c:pt idx="1">
                  <c:v>类别 2</c:v>
                </c:pt>
                <c:pt idx="2">
                  <c:v>类别 3</c:v>
                </c:pt>
              </c:strCache>
            </c:strRef>
          </c:cat>
          <c:val>
            <c:numRef>
              <c:f>Sheet1!$D$2:$D$4</c:f>
              <c:numCache>
                <c:formatCode>General</c:formatCode>
                <c:ptCount val="3"/>
                <c:pt idx="0">
                  <c:v>2</c:v>
                </c:pt>
                <c:pt idx="1">
                  <c:v>2</c:v>
                </c:pt>
                <c:pt idx="2">
                  <c:v>3</c:v>
                </c:pt>
              </c:numCache>
            </c:numRef>
          </c:val>
        </c:ser>
        <c:dLbls>
          <c:showLegendKey val="0"/>
          <c:showVal val="0"/>
          <c:showCatName val="0"/>
          <c:showSerName val="0"/>
          <c:showPercent val="0"/>
          <c:showBubbleSize val="0"/>
        </c:dLbls>
        <c:gapWidth val="147"/>
        <c:overlap val="-27"/>
        <c:axId val="93972352"/>
        <c:axId val="93973888"/>
      </c:barChart>
      <c:catAx>
        <c:axId val="93972352"/>
        <c:scaling>
          <c:orientation val="minMax"/>
        </c:scaling>
        <c:delete val="1"/>
        <c:axPos val="b"/>
        <c:numFmt formatCode="General" sourceLinked="1"/>
        <c:majorTickMark val="none"/>
        <c:minorTickMark val="none"/>
        <c:tickLblPos val="none"/>
        <c:txPr>
          <a:bodyPr rot="-60000000" spcFirstLastPara="0"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93973888"/>
        <c:crosses val="autoZero"/>
        <c:auto val="1"/>
        <c:lblAlgn val="ctr"/>
        <c:lblOffset val="100"/>
        <c:noMultiLvlLbl val="0"/>
      </c:catAx>
      <c:valAx>
        <c:axId val="939738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93972352"/>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dLbls>
            <c:delete val="1"/>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1</c:v>
                </c:pt>
                <c:pt idx="1">
                  <c:v>2.5</c:v>
                </c:pt>
                <c:pt idx="2">
                  <c:v>3.5</c:v>
                </c:pt>
                <c:pt idx="3">
                  <c:v>4.5</c:v>
                </c:pt>
              </c:numCache>
            </c:numRef>
          </c:val>
          <c:smooth val="0"/>
        </c:ser>
        <c:ser>
          <c:idx val="1"/>
          <c:order val="1"/>
          <c:tx>
            <c:strRef>
              <c:f>Sheet1!$C$1</c:f>
              <c:strCache>
                <c:ptCount val="1"/>
                <c:pt idx="0">
                  <c:v>系列 2</c:v>
                </c:pt>
              </c:strCache>
            </c:strRef>
          </c:tx>
          <c:spPr>
            <a:ln w="28575" cap="rnd">
              <a:solidFill>
                <a:srgbClr val="70AD47"/>
              </a:solidFill>
              <a:round/>
            </a:ln>
            <a:effectLst/>
          </c:spPr>
          <c:marker>
            <c:symbol val="none"/>
          </c:marker>
          <c:dLbls>
            <c:delete val="1"/>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1.4</c:v>
                </c:pt>
                <c:pt idx="1">
                  <c:v>3</c:v>
                </c:pt>
                <c:pt idx="2">
                  <c:v>5</c:v>
                </c:pt>
                <c:pt idx="3">
                  <c:v>7</c:v>
                </c:pt>
              </c:numCache>
            </c:numRef>
          </c:val>
          <c:smooth val="0"/>
        </c:ser>
        <c:dLbls>
          <c:showLegendKey val="0"/>
          <c:showVal val="0"/>
          <c:showCatName val="0"/>
          <c:showSerName val="0"/>
          <c:showPercent val="0"/>
          <c:showBubbleSize val="0"/>
        </c:dLbls>
        <c:marker val="0"/>
        <c:smooth val="0"/>
        <c:axId val="118481280"/>
        <c:axId val="118482816"/>
      </c:lineChart>
      <c:catAx>
        <c:axId val="118481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18482816"/>
        <c:crosses val="autoZero"/>
        <c:auto val="1"/>
        <c:lblAlgn val="ctr"/>
        <c:lblOffset val="100"/>
        <c:noMultiLvlLbl val="0"/>
      </c:catAx>
      <c:valAx>
        <c:axId val="1184828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18481280"/>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0-10-26T16:12:51.488" idx="1">
    <p:pos x="1998" y="964"/>
    <p:text>传统的解决方案是基于专家的先验理论，这会导致模型依赖于具体情况。使用机器学习可以不依赖于专家而更加灵活的建模。</p:text>
  </p:cm>
  <p:cm authorId="1" dt="2020-10-26T16:20:07.282" idx="2">
    <p:pos x="1731" y="1137"/>
    <p:text>特定的求解器比通用的方法更有效，而机器学习通过使用训练数据来构建求解器这将进一步提高系统的实用性。</p:text>
  </p:cm>
  <p:cm authorId="1" dt="2020-10-26T16:24:31.294" idx="3">
    <p:pos x="1303" y="1314"/>
    <p:text>传统的求解器主要是运行在CPU上，并行性能查，耗时较长，功耗较高。深度网络可以充分利用GPU并且并行性能较好。</p:text>
  </p:cm>
</p:cmLst>
</file>

<file path=ppt/media/>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wdp>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725275-CA03-46FE-B80C-445395B2C8C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2E3C26-C9FA-4C5A-B7DA-41A22523D72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2" name="矩形 21"/>
          <p:cNvSpPr/>
          <p:nvPr userDrawn="1"/>
        </p:nvSpPr>
        <p:spPr>
          <a:xfrm>
            <a:off x="1" y="409574"/>
            <a:ext cx="93600" cy="5500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占位符 28"/>
          <p:cNvSpPr>
            <a:spLocks noGrp="1"/>
          </p:cNvSpPr>
          <p:nvPr>
            <p:ph type="body" sz="quarter" idx="10" hasCustomPrompt="1"/>
          </p:nvPr>
        </p:nvSpPr>
        <p:spPr>
          <a:xfrm>
            <a:off x="162000" y="392979"/>
            <a:ext cx="4918000" cy="416571"/>
          </a:xfrm>
        </p:spPr>
        <p:txBody>
          <a:bodyPr>
            <a:normAutofit/>
          </a:bodyPr>
          <a:lstStyle>
            <a:lvl1pPr marL="0" indent="0" algn="l" defTabSz="914400" rtl="0" eaLnBrk="1" latinLnBrk="0" hangingPunct="1">
              <a:buNone/>
              <a:defRPr lang="zh-CN" altLang="en-US" sz="2400" kern="1200" dirty="0" smtClean="0">
                <a:solidFill>
                  <a:schemeClr val="accent1"/>
                </a:solidFill>
                <a:latin typeface="+mj-ea"/>
                <a:ea typeface="+mj-ea"/>
                <a:cs typeface="+mn-cs"/>
              </a:defRPr>
            </a:lvl1pPr>
          </a:lstStyle>
          <a:p>
            <a:pPr lvl="0"/>
            <a:r>
              <a:rPr lang="zh-CN" altLang="en-US" dirty="0" smtClean="0"/>
              <a:t>单击此处编辑</a:t>
            </a:r>
            <a:endParaRPr lang="zh-CN" altLang="en-US" dirty="0" smtClean="0"/>
          </a:p>
        </p:txBody>
      </p:sp>
      <p:sp>
        <p:nvSpPr>
          <p:cNvPr id="30" name="文本占位符 28"/>
          <p:cNvSpPr>
            <a:spLocks noGrp="1"/>
          </p:cNvSpPr>
          <p:nvPr>
            <p:ph type="body" sz="quarter" idx="11" hasCustomPrompt="1"/>
          </p:nvPr>
        </p:nvSpPr>
        <p:spPr>
          <a:xfrm>
            <a:off x="162000" y="712619"/>
            <a:ext cx="4918000" cy="323301"/>
          </a:xfrm>
        </p:spPr>
        <p:txBody>
          <a:bodyPr>
            <a:normAutofit/>
          </a:bodyPr>
          <a:lstStyle>
            <a:lvl1pPr marL="0" indent="0" algn="l" defTabSz="914400" rtl="0" eaLnBrk="1" latinLnBrk="0" hangingPunct="1">
              <a:buNone/>
              <a:defRPr lang="zh-CN" altLang="en-US" sz="1600" kern="1200" dirty="0" smtClean="0">
                <a:solidFill>
                  <a:schemeClr val="tx1">
                    <a:lumMod val="85000"/>
                    <a:lumOff val="15000"/>
                  </a:schemeClr>
                </a:solidFill>
                <a:latin typeface="+mn-ea"/>
                <a:ea typeface="+mn-ea"/>
                <a:cs typeface="+mn-cs"/>
              </a:defRPr>
            </a:lvl1pPr>
          </a:lstStyle>
          <a:p>
            <a:pPr lvl="0"/>
            <a:r>
              <a:rPr lang="zh-CN" altLang="en-US" dirty="0" smtClean="0"/>
              <a:t>单击此处编辑</a:t>
            </a:r>
            <a:endParaRPr lang="zh-CN" altLang="en-US" dirty="0" smtClean="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1222C5-DF54-4BD7-B776-8C19CDAF53B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5.pn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microsoft.com/office/2007/relationships/hdphoto" Target="../media/image3.wdp"/><Relationship Id="rId2" Type="http://schemas.openxmlformats.org/officeDocument/2006/relationships/image" Target="../media/image7.pn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chart" Target="../charts/char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11.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chart" Target="../charts/char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6"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71575" y="285750"/>
            <a:ext cx="8600850" cy="6286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p>
        </p:txBody>
      </p:sp>
      <p:sp>
        <p:nvSpPr>
          <p:cNvPr id="4" name="矩形 3"/>
          <p:cNvSpPr/>
          <p:nvPr/>
        </p:nvSpPr>
        <p:spPr>
          <a:xfrm>
            <a:off x="710353" y="2566359"/>
            <a:ext cx="7040880" cy="755650"/>
          </a:xfrm>
          <a:prstGeom prst="rect">
            <a:avLst/>
          </a:prstGeom>
        </p:spPr>
        <p:txBody>
          <a:bodyPr wrap="none">
            <a:spAutoFit/>
          </a:bodyPr>
          <a:lstStyle/>
          <a:p>
            <a:pPr>
              <a:lnSpc>
                <a:spcPct val="120000"/>
              </a:lnSpc>
            </a:pPr>
            <a:r>
              <a:rPr lang="zh-CN" altLang="en-US" sz="3600" dirty="0" smtClean="0">
                <a:solidFill>
                  <a:schemeClr val="bg1"/>
                </a:solidFill>
                <a:latin typeface="+mj-ea"/>
                <a:ea typeface="+mj-ea"/>
              </a:rPr>
              <a:t>图匹配及相关组合优化问题的学习</a:t>
            </a:r>
            <a:endParaRPr lang="zh-CN" altLang="en-US" sz="2800" dirty="0">
              <a:solidFill>
                <a:schemeClr val="bg1"/>
              </a:solidFill>
              <a:latin typeface="+mj-ea"/>
              <a:ea typeface="+mj-ea"/>
            </a:endParaRPr>
          </a:p>
        </p:txBody>
      </p:sp>
      <p:sp>
        <p:nvSpPr>
          <p:cNvPr id="7" name="文本框 6"/>
          <p:cNvSpPr txBox="1"/>
          <p:nvPr/>
        </p:nvSpPr>
        <p:spPr>
          <a:xfrm>
            <a:off x="710353" y="3316399"/>
            <a:ext cx="2835669" cy="321945"/>
          </a:xfrm>
          <a:prstGeom prst="rect">
            <a:avLst/>
          </a:prstGeom>
          <a:noFill/>
        </p:spPr>
        <p:txBody>
          <a:bodyPr wrap="square" rtlCol="0">
            <a:spAutoFit/>
          </a:bodyPr>
          <a:lstStyle/>
          <a:p>
            <a:endParaRPr lang="en-US" altLang="zh-CN" sz="1500" dirty="0">
              <a:solidFill>
                <a:schemeClr val="accent1">
                  <a:lumMod val="20000"/>
                  <a:lumOff val="80000"/>
                </a:schemeClr>
              </a:solidFill>
              <a:latin typeface="+mn-ea"/>
            </a:endParaRPr>
          </a:p>
        </p:txBody>
      </p:sp>
      <p:cxnSp>
        <p:nvCxnSpPr>
          <p:cNvPr id="9" name="直接连接符 8"/>
          <p:cNvCxnSpPr/>
          <p:nvPr/>
        </p:nvCxnSpPr>
        <p:spPr>
          <a:xfrm>
            <a:off x="800100" y="3764544"/>
            <a:ext cx="2476500" cy="0"/>
          </a:xfrm>
          <a:prstGeom prst="line">
            <a:avLst/>
          </a:prstGeom>
          <a:ln w="6350">
            <a:solidFill>
              <a:schemeClr val="bg1">
                <a:lumMod val="75000"/>
                <a:alpha val="72000"/>
              </a:schemeClr>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710353" y="3889525"/>
            <a:ext cx="2128097" cy="533400"/>
          </a:xfrm>
          <a:prstGeom prst="rect">
            <a:avLst/>
          </a:prstGeom>
          <a:noFill/>
        </p:spPr>
        <p:txBody>
          <a:bodyPr wrap="square" rtlCol="0">
            <a:spAutoFit/>
          </a:bodyPr>
          <a:lstStyle/>
          <a:p>
            <a:pPr>
              <a:lnSpc>
                <a:spcPct val="120000"/>
              </a:lnSpc>
            </a:pPr>
            <a:r>
              <a:rPr lang="zh-CN" altLang="en-US" sz="1200" dirty="0">
                <a:solidFill>
                  <a:schemeClr val="accent1">
                    <a:lumMod val="20000"/>
                    <a:lumOff val="80000"/>
                  </a:schemeClr>
                </a:solidFill>
                <a:latin typeface="+mn-ea"/>
              </a:rPr>
              <a:t>汇报</a:t>
            </a:r>
            <a:r>
              <a:rPr lang="zh-CN" altLang="en-US" sz="1200" dirty="0" smtClean="0">
                <a:solidFill>
                  <a:schemeClr val="accent1">
                    <a:lumMod val="20000"/>
                    <a:lumOff val="80000"/>
                  </a:schemeClr>
                </a:solidFill>
                <a:latin typeface="+mn-ea"/>
              </a:rPr>
              <a:t>人：</a:t>
            </a:r>
            <a:r>
              <a:rPr lang="zh-CN" altLang="en-US" sz="1200" dirty="0" err="1" smtClean="0">
                <a:solidFill>
                  <a:schemeClr val="accent1">
                    <a:lumMod val="20000"/>
                    <a:lumOff val="80000"/>
                  </a:schemeClr>
                </a:solidFill>
                <a:latin typeface="+mn-ea"/>
              </a:rPr>
              <a:t>桑丽平</a:t>
            </a:r>
            <a:endParaRPr lang="en-US" altLang="zh-CN" sz="1200" dirty="0" smtClean="0">
              <a:solidFill>
                <a:schemeClr val="accent1">
                  <a:lumMod val="20000"/>
                  <a:lumOff val="80000"/>
                </a:schemeClr>
              </a:solidFill>
              <a:latin typeface="+mn-ea"/>
            </a:endParaRPr>
          </a:p>
          <a:p>
            <a:pPr>
              <a:lnSpc>
                <a:spcPct val="120000"/>
              </a:lnSpc>
            </a:pPr>
            <a:r>
              <a:rPr lang="zh-CN" altLang="en-US" sz="1200" dirty="0" smtClean="0">
                <a:solidFill>
                  <a:schemeClr val="accent1">
                    <a:lumMod val="20000"/>
                    <a:lumOff val="80000"/>
                  </a:schemeClr>
                </a:solidFill>
                <a:latin typeface="+mn-ea"/>
              </a:rPr>
              <a:t>日期：</a:t>
            </a:r>
            <a:r>
              <a:rPr lang="en-US" altLang="zh-CN" sz="1200" dirty="0" smtClean="0">
                <a:solidFill>
                  <a:schemeClr val="accent1">
                    <a:lumMod val="20000"/>
                    <a:lumOff val="80000"/>
                  </a:schemeClr>
                </a:solidFill>
                <a:latin typeface="+mn-ea"/>
              </a:rPr>
              <a:t>2020-10-24</a:t>
            </a:r>
            <a:endParaRPr lang="en-US" altLang="zh-CN" sz="1200" dirty="0">
              <a:solidFill>
                <a:schemeClr val="accent1">
                  <a:lumMod val="20000"/>
                  <a:lumOff val="80000"/>
                </a:schemeClr>
              </a:solidFill>
              <a:latin typeface="+mn-ea"/>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What is this?</a:t>
            </a:r>
            <a:endParaRPr lang="zh-CN" altLang="en-US" dirty="0"/>
          </a:p>
        </p:txBody>
      </p:sp>
      <p:sp>
        <p:nvSpPr>
          <p:cNvPr id="3" name="文本占位符 2"/>
          <p:cNvSpPr>
            <a:spLocks noGrp="1"/>
          </p:cNvSpPr>
          <p:nvPr>
            <p:ph type="body" sz="quarter" idx="11"/>
          </p:nvPr>
        </p:nvSpPr>
        <p:spPr/>
        <p:txBody>
          <a:bodyPr/>
          <a:lstStyle/>
          <a:p>
            <a:r>
              <a:rPr lang="zh-CN" altLang="en-US" dirty="0"/>
              <a:t>是</a:t>
            </a:r>
            <a:r>
              <a:rPr lang="zh-CN" altLang="en-US" dirty="0" smtClean="0"/>
              <a:t>什么</a:t>
            </a:r>
            <a:r>
              <a:rPr lang="zh-CN" altLang="en-US" dirty="0"/>
              <a:t>？</a:t>
            </a:r>
            <a:endParaRPr lang="zh-CN" altLang="en-US" dirty="0"/>
          </a:p>
        </p:txBody>
      </p:sp>
      <p:sp>
        <p:nvSpPr>
          <p:cNvPr id="9" name="矩形 8"/>
          <p:cNvSpPr/>
          <p:nvPr/>
        </p:nvSpPr>
        <p:spPr>
          <a:xfrm>
            <a:off x="2863840"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用一段引用说明论文讲的是什么</a:t>
            </a:r>
            <a:endParaRPr lang="zh-CN" altLang="en-US" dirty="0">
              <a:solidFill>
                <a:schemeClr val="tx1">
                  <a:lumMod val="85000"/>
                  <a:lumOff val="15000"/>
                </a:schemeClr>
              </a:solidFill>
            </a:endParaRPr>
          </a:p>
        </p:txBody>
      </p:sp>
      <p:sp>
        <p:nvSpPr>
          <p:cNvPr id="8" name="矩形 7"/>
          <p:cNvSpPr/>
          <p:nvPr/>
        </p:nvSpPr>
        <p:spPr>
          <a:xfrm>
            <a:off x="700564" y="2474786"/>
            <a:ext cx="7742873" cy="1604735"/>
          </a:xfrm>
          <a:prstGeom prst="rect">
            <a:avLst/>
          </a:prstGeom>
        </p:spPr>
        <p:txBody>
          <a:bodyPr wrap="square">
            <a:spAutoFit/>
          </a:bodyPr>
          <a:lstStyle/>
          <a:p>
            <a:pPr indent="720090" algn="just">
              <a:lnSpc>
                <a:spcPct val="130000"/>
              </a:lnSpc>
            </a:pPr>
            <a:r>
              <a:rPr lang="zh-CN" altLang="en-US" sz="2600" dirty="0">
                <a:solidFill>
                  <a:srgbClr val="000000"/>
                </a:solidFill>
                <a:latin typeface="+mn-ea"/>
              </a:rPr>
              <a:t>对于网上各类全文数据库或文摘数据库，论文摘要的索引是读者检索文献</a:t>
            </a:r>
            <a:r>
              <a:rPr lang="zh-CN" altLang="en-US" sz="2600" dirty="0" smtClean="0">
                <a:solidFill>
                  <a:srgbClr val="000000"/>
                </a:solidFill>
                <a:latin typeface="+mn-ea"/>
              </a:rPr>
              <a:t>的</a:t>
            </a:r>
            <a:r>
              <a:rPr lang="zh-CN" altLang="en-US" sz="2600" dirty="0" smtClean="0">
                <a:solidFill>
                  <a:schemeClr val="accent1"/>
                </a:solidFill>
                <a:latin typeface="+mn-ea"/>
              </a:rPr>
              <a:t>「重要工具」</a:t>
            </a:r>
            <a:r>
              <a:rPr lang="zh-CN" altLang="en-US" sz="2600" dirty="0" smtClean="0">
                <a:solidFill>
                  <a:srgbClr val="000000"/>
                </a:solidFill>
                <a:latin typeface="+mn-ea"/>
              </a:rPr>
              <a:t>，</a:t>
            </a:r>
            <a:r>
              <a:rPr lang="zh-CN" altLang="en-US" sz="2600" dirty="0">
                <a:solidFill>
                  <a:srgbClr val="000000"/>
                </a:solidFill>
                <a:latin typeface="+mn-ea"/>
              </a:rPr>
              <a:t>为科技情报文献检索数据库的建设和维护提供方便。</a:t>
            </a:r>
            <a:endParaRPr lang="zh-CN" altLang="en-US" sz="2600" dirty="0">
              <a:solidFill>
                <a:srgbClr val="000000"/>
              </a:solidFill>
              <a:latin typeface="+mn-ea"/>
            </a:endParaRPr>
          </a:p>
        </p:txBody>
      </p:sp>
      <p:pic>
        <p:nvPicPr>
          <p:cNvPr id="12" name="图片 11"/>
          <p:cNvPicPr>
            <a:picLocks noChangeAspect="1"/>
          </p:cNvPicPr>
          <p:nvPr/>
        </p:nvPicPr>
        <p:blipFill>
          <a:blip r:embed="rId1" cstate="print"/>
          <a:stretch>
            <a:fillRect/>
          </a:stretch>
        </p:blipFill>
        <p:spPr>
          <a:xfrm>
            <a:off x="0" y="1524526"/>
            <a:ext cx="1725318" cy="2353260"/>
          </a:xfrm>
          <a:prstGeom prst="rect">
            <a:avLst/>
          </a:prstGeom>
        </p:spPr>
      </p:pic>
      <p:pic>
        <p:nvPicPr>
          <p:cNvPr id="13" name="图片 12"/>
          <p:cNvPicPr>
            <a:picLocks noChangeAspect="1"/>
          </p:cNvPicPr>
          <p:nvPr/>
        </p:nvPicPr>
        <p:blipFill>
          <a:blip r:embed="rId2" cstate="print"/>
          <a:stretch>
            <a:fillRect/>
          </a:stretch>
        </p:blipFill>
        <p:spPr>
          <a:xfrm>
            <a:off x="7418682" y="3485626"/>
            <a:ext cx="1725318" cy="2353260"/>
          </a:xfrm>
          <a:prstGeom prst="rect">
            <a:avLst/>
          </a:prstGeom>
        </p:spPr>
      </p:pic>
      <p:sp>
        <p:nvSpPr>
          <p:cNvPr id="14" name="矩形 13"/>
          <p:cNvSpPr/>
          <p:nvPr/>
        </p:nvSpPr>
        <p:spPr>
          <a:xfrm>
            <a:off x="700564" y="4769802"/>
            <a:ext cx="7742873" cy="528093"/>
          </a:xfrm>
          <a:prstGeom prst="rect">
            <a:avLst/>
          </a:prstGeom>
        </p:spPr>
        <p:txBody>
          <a:bodyPr wrap="square">
            <a:spAutoFit/>
          </a:bodyPr>
          <a:lstStyle/>
          <a:p>
            <a:pPr indent="720090" algn="r">
              <a:lnSpc>
                <a:spcPct val="130000"/>
              </a:lnSpc>
            </a:pPr>
            <a:r>
              <a:rPr lang="en-US" altLang="zh-CN" sz="2400" dirty="0" smtClean="0">
                <a:solidFill>
                  <a:srgbClr val="000000"/>
                </a:solidFill>
                <a:latin typeface="+mn-ea"/>
              </a:rPr>
              <a:t>—— </a:t>
            </a:r>
            <a:r>
              <a:rPr lang="zh-CN" altLang="en-US" sz="2400" dirty="0" smtClean="0">
                <a:solidFill>
                  <a:srgbClr val="000000"/>
                </a:solidFill>
                <a:latin typeface="+mn-ea"/>
              </a:rPr>
              <a:t>百度百科</a:t>
            </a:r>
            <a:endParaRPr lang="zh-CN" altLang="en-US" sz="2400" dirty="0">
              <a:solidFill>
                <a:srgbClr val="000000"/>
              </a:solidFill>
              <a:latin typeface="+mn-ea"/>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What is this?</a:t>
            </a:r>
            <a:endParaRPr lang="zh-CN" altLang="en-US" dirty="0"/>
          </a:p>
        </p:txBody>
      </p:sp>
      <p:sp>
        <p:nvSpPr>
          <p:cNvPr id="3" name="文本占位符 2"/>
          <p:cNvSpPr>
            <a:spLocks noGrp="1"/>
          </p:cNvSpPr>
          <p:nvPr>
            <p:ph type="body" sz="quarter" idx="11"/>
          </p:nvPr>
        </p:nvSpPr>
        <p:spPr/>
        <p:txBody>
          <a:bodyPr/>
          <a:lstStyle/>
          <a:p>
            <a:r>
              <a:rPr lang="zh-CN" altLang="en-US" dirty="0"/>
              <a:t>是</a:t>
            </a:r>
            <a:r>
              <a:rPr lang="zh-CN" altLang="en-US" dirty="0" smtClean="0"/>
              <a:t>什么</a:t>
            </a:r>
            <a:r>
              <a:rPr lang="zh-CN" altLang="en-US" dirty="0"/>
              <a:t>？</a:t>
            </a:r>
            <a:endParaRPr lang="zh-CN" altLang="en-US" dirty="0"/>
          </a:p>
        </p:txBody>
      </p:sp>
      <p:sp>
        <p:nvSpPr>
          <p:cNvPr id="9" name="矩形 8"/>
          <p:cNvSpPr/>
          <p:nvPr/>
        </p:nvSpPr>
        <p:spPr>
          <a:xfrm>
            <a:off x="2863840"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用一张图片说明论文讲的是什么</a:t>
            </a:r>
            <a:endParaRPr lang="zh-CN" altLang="en-US" dirty="0">
              <a:solidFill>
                <a:schemeClr val="tx1">
                  <a:lumMod val="85000"/>
                  <a:lumOff val="15000"/>
                </a:schemeClr>
              </a:solidFill>
            </a:endParaRPr>
          </a:p>
        </p:txBody>
      </p:sp>
      <p:pic>
        <p:nvPicPr>
          <p:cNvPr id="8" name="图片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4101" y="1328400"/>
            <a:ext cx="6895799" cy="45972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grpSp>
        <p:nvGrpSpPr>
          <p:cNvPr id="8" name="组合 7"/>
          <p:cNvGrpSpPr>
            <a:grpSpLocks noChangeAspect="1"/>
          </p:cNvGrpSpPr>
          <p:nvPr/>
        </p:nvGrpSpPr>
        <p:grpSpPr>
          <a:xfrm>
            <a:off x="1124100" y="1328400"/>
            <a:ext cx="6895800" cy="4597200"/>
            <a:chOff x="1399500" y="1753200"/>
            <a:chExt cx="6345000" cy="423000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399500" y="1753200"/>
              <a:ext cx="6345000" cy="4230000"/>
            </a:xfrm>
            <a:prstGeom prst="rect">
              <a:avLst/>
            </a:prstGeom>
          </p:spPr>
        </p:pic>
        <p:sp>
          <p:nvSpPr>
            <p:cNvPr id="11" name="矩形 10"/>
            <p:cNvSpPr/>
            <p:nvPr/>
          </p:nvSpPr>
          <p:spPr>
            <a:xfrm>
              <a:off x="1399500" y="1753200"/>
              <a:ext cx="6345000" cy="4230000"/>
            </a:xfrm>
            <a:prstGeom prst="rect">
              <a:avLst/>
            </a:prstGeom>
            <a:solidFill>
              <a:schemeClr val="tx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pic>
          <p:nvPicPr>
            <p:cNvPr id="12" name="图片 11"/>
            <p:cNvPicPr>
              <a:picLocks noChangeAspect="1"/>
            </p:cNvPicPr>
            <p:nvPr/>
          </p:nvPicPr>
          <p:blipFill>
            <a:blip r:embed="rId2" cstate="print">
              <a:extLst>
                <a:ext uri="{BEBA8EAE-BF5A-486C-A8C5-ECC9F3942E4B}">
                  <a14:imgProps xmlns:a14="http://schemas.microsoft.com/office/drawing/2010/main">
                    <a14:imgLayer r:embed="rId3">
                      <a14:imgEffect>
                        <a14:backgroundRemoval t="57030" b="74533" l="61246" r="94492">
                          <a14:foregroundMark x1="78098" y1="64700" x2="78098" y2="68928"/>
                          <a14:foregroundMark x1="85508" y1="66077" x2="85967" y2="69125"/>
                        </a14:backgroundRemoval>
                      </a14:imgEffect>
                    </a14:imgLayer>
                  </a14:imgProps>
                </a:ext>
                <a:ext uri="{28A0092B-C50C-407E-A947-70E740481C1C}">
                  <a14:useLocalDpi xmlns:a14="http://schemas.microsoft.com/office/drawing/2010/main" val="0"/>
                </a:ext>
              </a:extLst>
            </a:blip>
            <a:stretch>
              <a:fillRect/>
            </a:stretch>
          </p:blipFill>
          <p:spPr>
            <a:xfrm>
              <a:off x="1399500" y="1753200"/>
              <a:ext cx="6345000" cy="4230000"/>
            </a:xfrm>
            <a:prstGeom prst="rect">
              <a:avLst/>
            </a:prstGeom>
          </p:spPr>
        </p:pic>
      </p:grpSp>
      <p:sp>
        <p:nvSpPr>
          <p:cNvPr id="14" name="矩形 13"/>
          <p:cNvSpPr/>
          <p:nvPr/>
        </p:nvSpPr>
        <p:spPr>
          <a:xfrm>
            <a:off x="2863840"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用一张图片引出为什么要做这个</a:t>
            </a:r>
            <a:endParaRPr lang="zh-CN" altLang="en-US" dirty="0">
              <a:solidFill>
                <a:schemeClr val="tx1">
                  <a:lumMod val="85000"/>
                  <a:lumOff val="15000"/>
                </a:schemeClr>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graphicFrame>
        <p:nvGraphicFramePr>
          <p:cNvPr id="10" name="图表 9"/>
          <p:cNvGraphicFramePr/>
          <p:nvPr/>
        </p:nvGraphicFramePr>
        <p:xfrm>
          <a:off x="1123200" y="1328400"/>
          <a:ext cx="6897600" cy="4597200"/>
        </p:xfrm>
        <a:graphic>
          <a:graphicData uri="http://schemas.openxmlformats.org/drawingml/2006/chart">
            <c:chart xmlns:c="http://schemas.openxmlformats.org/drawingml/2006/chart" xmlns:r="http://schemas.openxmlformats.org/officeDocument/2006/relationships" r:id="rId1"/>
          </a:graphicData>
        </a:graphic>
      </p:graphicFrame>
      <p:sp>
        <p:nvSpPr>
          <p:cNvPr id="11" name="矩形 10"/>
          <p:cNvSpPr/>
          <p:nvPr/>
        </p:nvSpPr>
        <p:spPr>
          <a:xfrm>
            <a:off x="2863841"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用一张图表说明为什么要做这个</a:t>
            </a:r>
            <a:endParaRPr lang="zh-CN" altLang="en-US" dirty="0">
              <a:solidFill>
                <a:schemeClr val="tx1">
                  <a:lumMod val="85000"/>
                  <a:lumOff val="15000"/>
                </a:schemeClr>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sp>
        <p:nvSpPr>
          <p:cNvPr id="11" name="矩形 10"/>
          <p:cNvSpPr/>
          <p:nvPr/>
        </p:nvSpPr>
        <p:spPr>
          <a:xfrm>
            <a:off x="2863841"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用一些词语说明为什么要做这个</a:t>
            </a:r>
            <a:endParaRPr lang="zh-CN" altLang="en-US" dirty="0">
              <a:solidFill>
                <a:schemeClr val="tx1">
                  <a:lumMod val="85000"/>
                  <a:lumOff val="15000"/>
                </a:schemeClr>
              </a:solidFill>
            </a:endParaRPr>
          </a:p>
        </p:txBody>
      </p:sp>
      <p:sp>
        <p:nvSpPr>
          <p:cNvPr id="7" name="矩形 6"/>
          <p:cNvSpPr/>
          <p:nvPr/>
        </p:nvSpPr>
        <p:spPr>
          <a:xfrm>
            <a:off x="3001417" y="2869949"/>
            <a:ext cx="2885840" cy="769441"/>
          </a:xfrm>
          <a:prstGeom prst="rect">
            <a:avLst/>
          </a:prstGeom>
        </p:spPr>
        <p:txBody>
          <a:bodyPr wrap="square">
            <a:spAutoFit/>
          </a:bodyPr>
          <a:lstStyle/>
          <a:p>
            <a:pPr algn="ctr"/>
            <a:r>
              <a:rPr lang="zh-CN" altLang="en-US" sz="4400" dirty="0">
                <a:solidFill>
                  <a:schemeClr val="accent1"/>
                </a:solidFill>
                <a:latin typeface="+mj-ea"/>
                <a:ea typeface="+mj-ea"/>
              </a:rPr>
              <a:t>几个词语</a:t>
            </a:r>
            <a:endParaRPr lang="zh-CN" altLang="en-US" sz="4400" dirty="0">
              <a:solidFill>
                <a:schemeClr val="accent1"/>
              </a:solidFill>
              <a:latin typeface="+mj-ea"/>
              <a:ea typeface="+mj-ea"/>
            </a:endParaRPr>
          </a:p>
        </p:txBody>
      </p:sp>
      <p:sp>
        <p:nvSpPr>
          <p:cNvPr id="8" name="矩形 7"/>
          <p:cNvSpPr/>
          <p:nvPr/>
        </p:nvSpPr>
        <p:spPr>
          <a:xfrm>
            <a:off x="2497950" y="3883485"/>
            <a:ext cx="2130609" cy="646331"/>
          </a:xfrm>
          <a:prstGeom prst="rect">
            <a:avLst/>
          </a:prstGeom>
        </p:spPr>
        <p:txBody>
          <a:bodyPr wrap="square">
            <a:spAutoFit/>
          </a:bodyPr>
          <a:lstStyle/>
          <a:p>
            <a:pPr algn="ctr"/>
            <a:r>
              <a:rPr lang="zh-CN" altLang="en-US" sz="3600" dirty="0">
                <a:solidFill>
                  <a:srgbClr val="000000"/>
                </a:solidFill>
                <a:latin typeface="微软雅黑 Light" panose="020B0502040204020203" charset="-122"/>
                <a:ea typeface="微软雅黑 Light" panose="020B0502040204020203" charset="-122"/>
              </a:rPr>
              <a:t>为什么</a:t>
            </a:r>
            <a:endParaRPr lang="zh-CN" altLang="en-US" sz="3600" dirty="0">
              <a:solidFill>
                <a:srgbClr val="000000"/>
              </a:solidFill>
              <a:latin typeface="微软雅黑 Light" panose="020B0502040204020203" charset="-122"/>
              <a:ea typeface="微软雅黑 Light" panose="020B0502040204020203" charset="-122"/>
            </a:endParaRPr>
          </a:p>
        </p:txBody>
      </p:sp>
      <p:sp>
        <p:nvSpPr>
          <p:cNvPr id="9" name="矩形 8"/>
          <p:cNvSpPr/>
          <p:nvPr/>
        </p:nvSpPr>
        <p:spPr>
          <a:xfrm>
            <a:off x="2497949" y="1953594"/>
            <a:ext cx="2130609" cy="646331"/>
          </a:xfrm>
          <a:prstGeom prst="rect">
            <a:avLst/>
          </a:prstGeom>
        </p:spPr>
        <p:txBody>
          <a:bodyPr wrap="square">
            <a:spAutoFit/>
          </a:bodyPr>
          <a:lstStyle/>
          <a:p>
            <a:pPr algn="ctr"/>
            <a:r>
              <a:rPr lang="zh-CN" altLang="en-US" sz="3600" dirty="0">
                <a:solidFill>
                  <a:srgbClr val="FFFFFF">
                    <a:lumMod val="65000"/>
                  </a:srgbClr>
                </a:solidFill>
                <a:latin typeface="微软雅黑 Light" panose="020B0502040204020203" charset="-122"/>
                <a:ea typeface="微软雅黑 Light" panose="020B0502040204020203" charset="-122"/>
              </a:rPr>
              <a:t>有利于</a:t>
            </a:r>
            <a:endParaRPr lang="zh-CN" altLang="en-US" sz="3600" dirty="0">
              <a:solidFill>
                <a:srgbClr val="FFFFFF">
                  <a:lumMod val="65000"/>
                </a:srgbClr>
              </a:solidFill>
              <a:latin typeface="微软雅黑 Light" panose="020B0502040204020203" charset="-122"/>
              <a:ea typeface="微软雅黑 Light" panose="020B0502040204020203" charset="-122"/>
            </a:endParaRPr>
          </a:p>
        </p:txBody>
      </p:sp>
      <p:sp>
        <p:nvSpPr>
          <p:cNvPr id="12" name="矩形 11"/>
          <p:cNvSpPr/>
          <p:nvPr/>
        </p:nvSpPr>
        <p:spPr>
          <a:xfrm>
            <a:off x="5282833" y="2670591"/>
            <a:ext cx="2130609" cy="646331"/>
          </a:xfrm>
          <a:prstGeom prst="rect">
            <a:avLst/>
          </a:prstGeom>
        </p:spPr>
        <p:txBody>
          <a:bodyPr wrap="square">
            <a:spAutoFit/>
          </a:bodyPr>
          <a:lstStyle/>
          <a:p>
            <a:pPr algn="ctr"/>
            <a:r>
              <a:rPr lang="zh-CN" altLang="en-US" sz="3600" dirty="0">
                <a:solidFill>
                  <a:srgbClr val="000000">
                    <a:lumMod val="65000"/>
                    <a:lumOff val="35000"/>
                  </a:srgbClr>
                </a:solidFill>
                <a:latin typeface="微软雅黑 Light" panose="020B0502040204020203" charset="-122"/>
                <a:ea typeface="微软雅黑 Light" panose="020B0502040204020203" charset="-122"/>
              </a:rPr>
              <a:t>对比</a:t>
            </a:r>
            <a:endParaRPr lang="zh-CN" altLang="en-US" sz="3600" dirty="0">
              <a:solidFill>
                <a:srgbClr val="000000">
                  <a:lumMod val="65000"/>
                  <a:lumOff val="35000"/>
                </a:srgbClr>
              </a:solidFill>
              <a:latin typeface="微软雅黑 Light" panose="020B0502040204020203" charset="-122"/>
              <a:ea typeface="微软雅黑 Light" panose="020B0502040204020203" charset="-122"/>
            </a:endParaRPr>
          </a:p>
        </p:txBody>
      </p:sp>
      <p:sp>
        <p:nvSpPr>
          <p:cNvPr id="13" name="矩形 12"/>
          <p:cNvSpPr/>
          <p:nvPr/>
        </p:nvSpPr>
        <p:spPr>
          <a:xfrm>
            <a:off x="4662684" y="3806526"/>
            <a:ext cx="2130609" cy="646331"/>
          </a:xfrm>
          <a:prstGeom prst="rect">
            <a:avLst/>
          </a:prstGeom>
        </p:spPr>
        <p:txBody>
          <a:bodyPr wrap="square">
            <a:spAutoFit/>
          </a:bodyPr>
          <a:lstStyle/>
          <a:p>
            <a:pPr algn="ctr"/>
            <a:r>
              <a:rPr lang="zh-CN" altLang="en-US" sz="3600" dirty="0">
                <a:solidFill>
                  <a:srgbClr val="000000"/>
                </a:solidFill>
                <a:latin typeface="微软雅黑 Light" panose="020B0502040204020203" charset="-122"/>
                <a:ea typeface="微软雅黑 Light" panose="020B0502040204020203" charset="-122"/>
              </a:rPr>
              <a:t>百分比</a:t>
            </a:r>
            <a:endParaRPr lang="zh-CN" altLang="en-US" sz="3600" dirty="0">
              <a:solidFill>
                <a:srgbClr val="000000"/>
              </a:solidFill>
              <a:latin typeface="微软雅黑 Light" panose="020B0502040204020203" charset="-122"/>
              <a:ea typeface="微软雅黑 Light" panose="020B0502040204020203" charset="-122"/>
            </a:endParaRPr>
          </a:p>
        </p:txBody>
      </p:sp>
      <p:sp>
        <p:nvSpPr>
          <p:cNvPr id="14" name="矩形 13"/>
          <p:cNvSpPr/>
          <p:nvPr/>
        </p:nvSpPr>
        <p:spPr>
          <a:xfrm>
            <a:off x="1244939" y="2736892"/>
            <a:ext cx="2130609" cy="584775"/>
          </a:xfrm>
          <a:prstGeom prst="rect">
            <a:avLst/>
          </a:prstGeom>
        </p:spPr>
        <p:txBody>
          <a:bodyPr wrap="square">
            <a:spAutoFit/>
          </a:bodyPr>
          <a:lstStyle/>
          <a:p>
            <a:pPr algn="ctr"/>
            <a:r>
              <a:rPr lang="zh-CN" altLang="en-US" sz="3200" dirty="0">
                <a:solidFill>
                  <a:srgbClr val="000000">
                    <a:lumMod val="50000"/>
                    <a:lumOff val="50000"/>
                  </a:srgbClr>
                </a:solidFill>
                <a:latin typeface="微软雅黑 Light" panose="020B0502040204020203" charset="-122"/>
                <a:ea typeface="微软雅黑 Light" panose="020B0502040204020203" charset="-122"/>
              </a:rPr>
              <a:t>分析</a:t>
            </a:r>
            <a:endParaRPr lang="zh-CN" altLang="en-US" sz="3200" dirty="0">
              <a:solidFill>
                <a:srgbClr val="000000">
                  <a:lumMod val="50000"/>
                  <a:lumOff val="50000"/>
                </a:srgbClr>
              </a:solidFill>
              <a:latin typeface="微软雅黑 Light" panose="020B0502040204020203" charset="-122"/>
              <a:ea typeface="微软雅黑 Light" panose="020B0502040204020203" charset="-122"/>
            </a:endParaRPr>
          </a:p>
        </p:txBody>
      </p:sp>
      <p:sp>
        <p:nvSpPr>
          <p:cNvPr id="15" name="矩形 14"/>
          <p:cNvSpPr/>
          <p:nvPr/>
        </p:nvSpPr>
        <p:spPr>
          <a:xfrm>
            <a:off x="4347491" y="2006321"/>
            <a:ext cx="2130609" cy="584775"/>
          </a:xfrm>
          <a:prstGeom prst="rect">
            <a:avLst/>
          </a:prstGeom>
        </p:spPr>
        <p:txBody>
          <a:bodyPr wrap="square">
            <a:spAutoFit/>
          </a:bodyPr>
          <a:lstStyle/>
          <a:p>
            <a:pPr algn="ctr"/>
            <a:r>
              <a:rPr lang="zh-CN" altLang="en-US" sz="3200" dirty="0">
                <a:solidFill>
                  <a:srgbClr val="000000">
                    <a:lumMod val="75000"/>
                    <a:lumOff val="25000"/>
                  </a:srgbClr>
                </a:solidFill>
                <a:latin typeface="微软雅黑 Light" panose="020B0502040204020203" charset="-122"/>
                <a:ea typeface="微软雅黑 Light" panose="020B0502040204020203" charset="-122"/>
              </a:rPr>
              <a:t>网络</a:t>
            </a:r>
            <a:endParaRPr lang="zh-CN" altLang="en-US" sz="3200" dirty="0">
              <a:solidFill>
                <a:srgbClr val="000000">
                  <a:lumMod val="75000"/>
                  <a:lumOff val="25000"/>
                </a:srgbClr>
              </a:solidFill>
              <a:latin typeface="微软雅黑 Light" panose="020B0502040204020203" charset="-122"/>
              <a:ea typeface="微软雅黑 Light" panose="020B0502040204020203" charset="-122"/>
            </a:endParaRPr>
          </a:p>
        </p:txBody>
      </p:sp>
      <p:sp>
        <p:nvSpPr>
          <p:cNvPr id="16" name="矩形 15"/>
          <p:cNvSpPr/>
          <p:nvPr/>
        </p:nvSpPr>
        <p:spPr>
          <a:xfrm>
            <a:off x="5793088" y="3285960"/>
            <a:ext cx="2257347" cy="584775"/>
          </a:xfrm>
          <a:prstGeom prst="rect">
            <a:avLst/>
          </a:prstGeom>
        </p:spPr>
        <p:txBody>
          <a:bodyPr wrap="square">
            <a:spAutoFit/>
          </a:bodyPr>
          <a:lstStyle/>
          <a:p>
            <a:pPr algn="ctr"/>
            <a:r>
              <a:rPr lang="zh-CN" altLang="en-US" sz="3200" dirty="0">
                <a:solidFill>
                  <a:srgbClr val="FFFFFF">
                    <a:lumMod val="75000"/>
                  </a:srgbClr>
                </a:solidFill>
                <a:latin typeface="微软雅黑 Light" panose="020B0502040204020203" charset="-122"/>
                <a:ea typeface="微软雅黑 Light" panose="020B0502040204020203" charset="-122"/>
              </a:rPr>
              <a:t>精确度</a:t>
            </a:r>
            <a:endParaRPr lang="zh-CN" altLang="en-US" sz="3200" dirty="0">
              <a:solidFill>
                <a:srgbClr val="FFFFFF">
                  <a:lumMod val="75000"/>
                </a:srgbClr>
              </a:solidFill>
              <a:latin typeface="微软雅黑 Light" panose="020B0502040204020203" charset="-122"/>
              <a:ea typeface="微软雅黑 Light" panose="020B0502040204020203" charset="-122"/>
            </a:endParaRPr>
          </a:p>
        </p:txBody>
      </p:sp>
      <p:sp>
        <p:nvSpPr>
          <p:cNvPr id="17" name="矩形 16"/>
          <p:cNvSpPr/>
          <p:nvPr/>
        </p:nvSpPr>
        <p:spPr>
          <a:xfrm>
            <a:off x="4154159" y="4549360"/>
            <a:ext cx="2257347" cy="584775"/>
          </a:xfrm>
          <a:prstGeom prst="rect">
            <a:avLst/>
          </a:prstGeom>
        </p:spPr>
        <p:txBody>
          <a:bodyPr wrap="square">
            <a:spAutoFit/>
          </a:bodyPr>
          <a:lstStyle/>
          <a:p>
            <a:pPr algn="ctr"/>
            <a:r>
              <a:rPr lang="zh-CN" altLang="en-US" sz="3200" dirty="0">
                <a:solidFill>
                  <a:srgbClr val="000000">
                    <a:lumMod val="50000"/>
                    <a:lumOff val="50000"/>
                  </a:srgbClr>
                </a:solidFill>
                <a:latin typeface="微软雅黑 Light" panose="020B0502040204020203" charset="-122"/>
                <a:ea typeface="微软雅黑 Light" panose="020B0502040204020203" charset="-122"/>
              </a:rPr>
              <a:t>时间复杂度</a:t>
            </a:r>
            <a:endParaRPr lang="zh-CN" altLang="en-US" sz="3200" dirty="0">
              <a:solidFill>
                <a:srgbClr val="000000">
                  <a:lumMod val="50000"/>
                  <a:lumOff val="50000"/>
                </a:srgbClr>
              </a:solidFill>
              <a:latin typeface="微软雅黑 Light" panose="020B0502040204020203" charset="-122"/>
              <a:ea typeface="微软雅黑 Light" panose="020B0502040204020203" charset="-122"/>
            </a:endParaRPr>
          </a:p>
        </p:txBody>
      </p:sp>
      <p:sp>
        <p:nvSpPr>
          <p:cNvPr id="18" name="矩形 17"/>
          <p:cNvSpPr/>
          <p:nvPr/>
        </p:nvSpPr>
        <p:spPr>
          <a:xfrm>
            <a:off x="951907" y="3382136"/>
            <a:ext cx="2130609" cy="584775"/>
          </a:xfrm>
          <a:prstGeom prst="rect">
            <a:avLst/>
          </a:prstGeom>
        </p:spPr>
        <p:txBody>
          <a:bodyPr wrap="square">
            <a:spAutoFit/>
          </a:bodyPr>
          <a:lstStyle/>
          <a:p>
            <a:pPr algn="ctr"/>
            <a:r>
              <a:rPr lang="zh-CN" altLang="en-US" sz="3200" dirty="0">
                <a:solidFill>
                  <a:srgbClr val="000000">
                    <a:lumMod val="50000"/>
                    <a:lumOff val="50000"/>
                  </a:srgbClr>
                </a:solidFill>
                <a:latin typeface="微软雅黑 Light" panose="020B0502040204020203" charset="-122"/>
                <a:ea typeface="微软雅黑 Light" panose="020B0502040204020203" charset="-122"/>
              </a:rPr>
              <a:t>国际化</a:t>
            </a:r>
            <a:endParaRPr lang="zh-CN" altLang="en-US" sz="3200" dirty="0">
              <a:solidFill>
                <a:srgbClr val="000000">
                  <a:lumMod val="50000"/>
                  <a:lumOff val="50000"/>
                </a:srgbClr>
              </a:solidFill>
              <a:latin typeface="微软雅黑 Light" panose="020B0502040204020203" charset="-122"/>
              <a:ea typeface="微软雅黑 Light" panose="020B0502040204020203" charset="-122"/>
            </a:endParaRPr>
          </a:p>
        </p:txBody>
      </p:sp>
      <p:sp>
        <p:nvSpPr>
          <p:cNvPr id="19" name="矩形 18"/>
          <p:cNvSpPr/>
          <p:nvPr/>
        </p:nvSpPr>
        <p:spPr>
          <a:xfrm>
            <a:off x="1828562" y="4315550"/>
            <a:ext cx="2130609" cy="646331"/>
          </a:xfrm>
          <a:prstGeom prst="rect">
            <a:avLst/>
          </a:prstGeom>
        </p:spPr>
        <p:txBody>
          <a:bodyPr wrap="square">
            <a:spAutoFit/>
          </a:bodyPr>
          <a:lstStyle/>
          <a:p>
            <a:pPr algn="ctr"/>
            <a:r>
              <a:rPr lang="en-US" altLang="zh-CN" sz="3600" dirty="0">
                <a:solidFill>
                  <a:srgbClr val="FFFFFF">
                    <a:lumMod val="85000"/>
                  </a:srgbClr>
                </a:solidFill>
                <a:latin typeface="微软雅黑 Light" panose="020B0502040204020203" charset="-122"/>
                <a:ea typeface="微软雅黑 Light" panose="020B0502040204020203" charset="-122"/>
              </a:rPr>
              <a:t>……</a:t>
            </a:r>
            <a:endParaRPr lang="zh-CN" altLang="en-US" sz="3600" dirty="0">
              <a:solidFill>
                <a:srgbClr val="FFFFFF">
                  <a:lumMod val="85000"/>
                </a:srgbClr>
              </a:solidFill>
              <a:latin typeface="微软雅黑 Light" panose="020B0502040204020203" charset="-122"/>
              <a:ea typeface="微软雅黑 Light" panose="020B0502040204020203"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sp>
        <p:nvSpPr>
          <p:cNvPr id="4" name="文本框 3"/>
          <p:cNvSpPr txBox="1"/>
          <p:nvPr/>
        </p:nvSpPr>
        <p:spPr>
          <a:xfrm>
            <a:off x="1066800" y="1436877"/>
            <a:ext cx="1390650" cy="461665"/>
          </a:xfrm>
          <a:prstGeom prst="rect">
            <a:avLst/>
          </a:prstGeom>
          <a:noFill/>
        </p:spPr>
        <p:txBody>
          <a:bodyPr wrap="square" rtlCol="0">
            <a:spAutoFit/>
          </a:bodyPr>
          <a:lstStyle/>
          <a:p>
            <a:r>
              <a:rPr lang="zh-CN" altLang="en-US" sz="2400" dirty="0" smtClean="0">
                <a:solidFill>
                  <a:schemeClr val="accent1"/>
                </a:solidFill>
                <a:latin typeface="+mj-ea"/>
                <a:ea typeface="+mj-ea"/>
              </a:rPr>
              <a:t>用途：</a:t>
            </a:r>
            <a:endParaRPr lang="zh-CN" altLang="en-US" sz="2400" dirty="0">
              <a:solidFill>
                <a:schemeClr val="accent1"/>
              </a:solidFill>
              <a:latin typeface="+mj-ea"/>
              <a:ea typeface="+mj-ea"/>
            </a:endParaRPr>
          </a:p>
        </p:txBody>
      </p:sp>
      <p:sp>
        <p:nvSpPr>
          <p:cNvPr id="5" name="文本框 4"/>
          <p:cNvSpPr txBox="1"/>
          <p:nvPr/>
        </p:nvSpPr>
        <p:spPr>
          <a:xfrm>
            <a:off x="1504950" y="1898542"/>
            <a:ext cx="6543676" cy="1405513"/>
          </a:xfrm>
          <a:prstGeom prst="rect">
            <a:avLst/>
          </a:prstGeom>
          <a:noFill/>
        </p:spPr>
        <p:txBody>
          <a:bodyPr wrap="square" rtlCol="0">
            <a:spAutoFit/>
          </a:bodyPr>
          <a:lstStyle/>
          <a:p>
            <a:pPr marL="342900" indent="-342900" algn="just">
              <a:lnSpc>
                <a:spcPct val="120000"/>
              </a:lnSpc>
              <a:spcBef>
                <a:spcPts val="400"/>
              </a:spcBef>
              <a:spcAft>
                <a:spcPts val="400"/>
              </a:spcAft>
              <a:buFont typeface="Arial" panose="020B0604020202020204" pitchFamily="34" charset="0"/>
              <a:buChar char="•"/>
            </a:pPr>
            <a:r>
              <a:rPr lang="zh-CN" altLang="en-US" sz="2000" dirty="0" smtClean="0">
                <a:latin typeface="+mn-ea"/>
              </a:rPr>
              <a:t>由于论文中所提到的「某功能」在生活中很有用。</a:t>
            </a:r>
            <a:endParaRPr lang="en-US" altLang="zh-CN" sz="2000" dirty="0">
              <a:latin typeface="+mn-ea"/>
            </a:endParaRPr>
          </a:p>
          <a:p>
            <a:pPr marL="342900" indent="-342900" algn="just">
              <a:lnSpc>
                <a:spcPct val="120000"/>
              </a:lnSpc>
              <a:spcBef>
                <a:spcPts val="400"/>
              </a:spcBef>
              <a:spcAft>
                <a:spcPts val="400"/>
              </a:spcAft>
              <a:buFont typeface="Arial" panose="020B0604020202020204" pitchFamily="34" charset="0"/>
              <a:buChar char="•"/>
            </a:pPr>
            <a:r>
              <a:rPr lang="zh-CN" altLang="en-US" sz="2000" dirty="0" smtClean="0">
                <a:latin typeface="+mn-ea"/>
              </a:rPr>
              <a:t>做了论文中的「某工作」有利于减少计算消耗。</a:t>
            </a:r>
            <a:endParaRPr lang="en-US" altLang="zh-CN" sz="2000" dirty="0" smtClean="0">
              <a:latin typeface="+mn-ea"/>
            </a:endParaRPr>
          </a:p>
          <a:p>
            <a:pPr marL="342900" indent="-342900" algn="just">
              <a:lnSpc>
                <a:spcPct val="120000"/>
              </a:lnSpc>
              <a:spcBef>
                <a:spcPts val="400"/>
              </a:spcBef>
              <a:spcAft>
                <a:spcPts val="400"/>
              </a:spcAft>
              <a:buFont typeface="Arial" panose="020B0604020202020204" pitchFamily="34" charset="0"/>
              <a:buChar char="•"/>
            </a:pPr>
            <a:r>
              <a:rPr lang="en-US" altLang="zh-CN" sz="2000" dirty="0" smtClean="0">
                <a:latin typeface="+mn-ea"/>
              </a:rPr>
              <a:t>…………</a:t>
            </a:r>
            <a:endParaRPr lang="en-US" altLang="zh-CN" sz="2000" dirty="0" smtClean="0">
              <a:latin typeface="+mn-ea"/>
            </a:endParaRPr>
          </a:p>
        </p:txBody>
      </p:sp>
      <p:sp>
        <p:nvSpPr>
          <p:cNvPr id="10" name="矩形 9"/>
          <p:cNvSpPr/>
          <p:nvPr/>
        </p:nvSpPr>
        <p:spPr>
          <a:xfrm>
            <a:off x="2748427" y="6186279"/>
            <a:ext cx="3647152" cy="369332"/>
          </a:xfrm>
          <a:prstGeom prst="rect">
            <a:avLst/>
          </a:prstGeom>
        </p:spPr>
        <p:txBody>
          <a:bodyPr wrap="none">
            <a:spAutoFit/>
          </a:bodyPr>
          <a:lstStyle/>
          <a:p>
            <a:pPr algn="ctr"/>
            <a:r>
              <a:rPr lang="zh-CN" altLang="en-US" dirty="0" smtClean="0">
                <a:solidFill>
                  <a:schemeClr val="tx1">
                    <a:lumMod val="85000"/>
                    <a:lumOff val="15000"/>
                  </a:schemeClr>
                </a:solidFill>
              </a:rPr>
              <a:t>用文字来具体说明为什么要做这个</a:t>
            </a:r>
            <a:endParaRPr lang="zh-CN" altLang="en-US" dirty="0">
              <a:solidFill>
                <a:schemeClr val="tx1">
                  <a:lumMod val="85000"/>
                  <a:lumOff val="15000"/>
                </a:schemeClr>
              </a:solidFill>
            </a:endParaRPr>
          </a:p>
        </p:txBody>
      </p:sp>
      <p:sp>
        <p:nvSpPr>
          <p:cNvPr id="11" name="文本框 10"/>
          <p:cNvSpPr txBox="1"/>
          <p:nvPr/>
        </p:nvSpPr>
        <p:spPr>
          <a:xfrm>
            <a:off x="1066800" y="3660336"/>
            <a:ext cx="1390650" cy="461665"/>
          </a:xfrm>
          <a:prstGeom prst="rect">
            <a:avLst/>
          </a:prstGeom>
          <a:noFill/>
        </p:spPr>
        <p:txBody>
          <a:bodyPr wrap="square" rtlCol="0">
            <a:spAutoFit/>
          </a:bodyPr>
          <a:lstStyle/>
          <a:p>
            <a:r>
              <a:rPr lang="zh-CN" altLang="en-US" sz="2400" dirty="0">
                <a:solidFill>
                  <a:schemeClr val="accent1"/>
                </a:solidFill>
                <a:latin typeface="+mj-ea"/>
                <a:ea typeface="+mj-ea"/>
              </a:rPr>
              <a:t>对比</a:t>
            </a:r>
            <a:r>
              <a:rPr lang="zh-CN" altLang="en-US" sz="2400" dirty="0" smtClean="0">
                <a:solidFill>
                  <a:schemeClr val="accent1"/>
                </a:solidFill>
                <a:latin typeface="+mj-ea"/>
                <a:ea typeface="+mj-ea"/>
              </a:rPr>
              <a:t>：</a:t>
            </a:r>
            <a:endParaRPr lang="zh-CN" altLang="en-US" sz="2400" dirty="0">
              <a:solidFill>
                <a:schemeClr val="accent1"/>
              </a:solidFill>
              <a:latin typeface="+mj-ea"/>
              <a:ea typeface="+mj-ea"/>
            </a:endParaRPr>
          </a:p>
        </p:txBody>
      </p:sp>
      <p:sp>
        <p:nvSpPr>
          <p:cNvPr id="12" name="文本框 11"/>
          <p:cNvSpPr txBox="1"/>
          <p:nvPr/>
        </p:nvSpPr>
        <p:spPr>
          <a:xfrm>
            <a:off x="1504950" y="4122001"/>
            <a:ext cx="6543676" cy="1672253"/>
          </a:xfrm>
          <a:prstGeom prst="rect">
            <a:avLst/>
          </a:prstGeom>
          <a:noFill/>
        </p:spPr>
        <p:txBody>
          <a:bodyPr wrap="square" rtlCol="0">
            <a:spAutoFit/>
          </a:bodyPr>
          <a:lstStyle/>
          <a:p>
            <a:pPr marL="342900" indent="-342900" algn="just">
              <a:lnSpc>
                <a:spcPct val="120000"/>
              </a:lnSpc>
              <a:spcBef>
                <a:spcPts val="400"/>
              </a:spcBef>
              <a:spcAft>
                <a:spcPts val="400"/>
              </a:spcAft>
              <a:buFont typeface="Arial" panose="020B0604020202020204" pitchFamily="34" charset="0"/>
              <a:buChar char="•"/>
            </a:pPr>
            <a:r>
              <a:rPr lang="zh-CN" altLang="en-US" sz="2000" dirty="0" smtClean="0">
                <a:latin typeface="+mn-ea"/>
              </a:rPr>
              <a:t>前人的工作都没有涉及到「某个重要步骤」，效果都不是很理想。</a:t>
            </a:r>
            <a:endParaRPr lang="en-US" altLang="zh-CN" sz="2000" dirty="0" smtClean="0">
              <a:latin typeface="+mn-ea"/>
            </a:endParaRPr>
          </a:p>
          <a:p>
            <a:pPr marL="342900" indent="-342900" algn="just">
              <a:lnSpc>
                <a:spcPct val="120000"/>
              </a:lnSpc>
              <a:spcBef>
                <a:spcPts val="400"/>
              </a:spcBef>
              <a:spcAft>
                <a:spcPts val="400"/>
              </a:spcAft>
              <a:buFont typeface="Arial" panose="020B0604020202020204" pitchFamily="34" charset="0"/>
              <a:buChar char="•"/>
            </a:pPr>
            <a:r>
              <a:rPr lang="zh-CN" altLang="en-US" sz="2000" dirty="0" smtClean="0">
                <a:latin typeface="+mn-ea"/>
              </a:rPr>
              <a:t>用本文提及的方法可以达到更高的精确度，更小的复杂度，并且拥有更强的鲁棒性。</a:t>
            </a:r>
            <a:endParaRPr lang="en-US" altLang="zh-CN" sz="2000" dirty="0" smtClean="0">
              <a:latin typeface="+mn-ea"/>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537846" y="2213540"/>
            <a:ext cx="2835670" cy="1210368"/>
            <a:chOff x="817928" y="2521258"/>
            <a:chExt cx="2835670" cy="1210368"/>
          </a:xfrm>
        </p:grpSpPr>
        <p:sp>
          <p:nvSpPr>
            <p:cNvPr id="4" name="矩形 3"/>
            <p:cNvSpPr/>
            <p:nvPr/>
          </p:nvSpPr>
          <p:spPr>
            <a:xfrm>
              <a:off x="817928" y="2521258"/>
              <a:ext cx="2835669" cy="768415"/>
            </a:xfrm>
            <a:prstGeom prst="rect">
              <a:avLst/>
            </a:prstGeom>
          </p:spPr>
          <p:txBody>
            <a:bodyPr wrap="square">
              <a:spAutoFit/>
            </a:bodyPr>
            <a:lstStyle/>
            <a:p>
              <a:pPr>
                <a:lnSpc>
                  <a:spcPct val="120000"/>
                </a:lnSpc>
              </a:pPr>
              <a:r>
                <a:rPr lang="zh-CN" altLang="en-US" sz="4000" b="1" dirty="0">
                  <a:solidFill>
                    <a:schemeClr val="accent1"/>
                  </a:solidFill>
                  <a:latin typeface="+mj-ea"/>
                  <a:ea typeface="+mj-ea"/>
                </a:rPr>
                <a:t>研究方案</a:t>
              </a:r>
              <a:endParaRPr lang="zh-CN" altLang="en-US" sz="4000" b="1" dirty="0">
                <a:solidFill>
                  <a:schemeClr val="accent1"/>
                </a:solidFill>
                <a:latin typeface="+mj-ea"/>
                <a:ea typeface="+mj-ea"/>
              </a:endParaRPr>
            </a:p>
          </p:txBody>
        </p:sp>
        <p:sp>
          <p:nvSpPr>
            <p:cNvPr id="7" name="文本框 6"/>
            <p:cNvSpPr txBox="1"/>
            <p:nvPr/>
          </p:nvSpPr>
          <p:spPr>
            <a:xfrm>
              <a:off x="817929" y="3283481"/>
              <a:ext cx="2835669" cy="323165"/>
            </a:xfrm>
            <a:prstGeom prst="rect">
              <a:avLst/>
            </a:prstGeom>
            <a:noFill/>
          </p:spPr>
          <p:txBody>
            <a:bodyPr wrap="square" rtlCol="0">
              <a:spAutoFit/>
            </a:bodyPr>
            <a:lstStyle/>
            <a:p>
              <a:r>
                <a:rPr lang="en-US" altLang="zh-CN" sz="1500" dirty="0">
                  <a:solidFill>
                    <a:schemeClr val="tx1">
                      <a:lumMod val="85000"/>
                      <a:lumOff val="15000"/>
                    </a:schemeClr>
                  </a:solidFill>
                  <a:latin typeface="+mn-ea"/>
                </a:rPr>
                <a:t>Research Approach</a:t>
              </a:r>
              <a:endParaRPr lang="en-US" altLang="zh-CN" sz="1500" dirty="0">
                <a:solidFill>
                  <a:schemeClr val="tx1">
                    <a:lumMod val="85000"/>
                    <a:lumOff val="15000"/>
                  </a:schemeClr>
                </a:solidFill>
                <a:latin typeface="+mn-ea"/>
              </a:endParaRPr>
            </a:p>
          </p:txBody>
        </p:sp>
        <p:cxnSp>
          <p:nvCxnSpPr>
            <p:cNvPr id="9" name="直接连接符 8"/>
            <p:cNvCxnSpPr/>
            <p:nvPr/>
          </p:nvCxnSpPr>
          <p:spPr>
            <a:xfrm>
              <a:off x="907676" y="3731626"/>
              <a:ext cx="2146763"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13448" y="3702702"/>
            <a:ext cx="9157448" cy="874250"/>
            <a:chOff x="-13448" y="3662361"/>
            <a:chExt cx="9157448" cy="874250"/>
          </a:xfrm>
        </p:grpSpPr>
        <p:sp>
          <p:nvSpPr>
            <p:cNvPr id="14" name="任意多边形 13"/>
            <p:cNvSpPr/>
            <p:nvPr/>
          </p:nvSpPr>
          <p:spPr>
            <a:xfrm>
              <a:off x="-13447" y="3662361"/>
              <a:ext cx="9157447" cy="744225"/>
            </a:xfrm>
            <a:custGeom>
              <a:avLst/>
              <a:gdLst>
                <a:gd name="connsiteX0" fmla="*/ 0 w 9130553"/>
                <a:gd name="connsiteY0" fmla="*/ 336367 h 771245"/>
                <a:gd name="connsiteX1" fmla="*/ 1600200 w 9130553"/>
                <a:gd name="connsiteY1" fmla="*/ 191 h 771245"/>
                <a:gd name="connsiteX2" fmla="*/ 4020671 w 9130553"/>
                <a:gd name="connsiteY2" fmla="*/ 376709 h 771245"/>
                <a:gd name="connsiteX3" fmla="*/ 5472953 w 9130553"/>
                <a:gd name="connsiteY3" fmla="*/ 672544 h 771245"/>
                <a:gd name="connsiteX4" fmla="*/ 6494929 w 9130553"/>
                <a:gd name="connsiteY4" fmla="*/ 766673 h 771245"/>
                <a:gd name="connsiteX5" fmla="*/ 9130553 w 9130553"/>
                <a:gd name="connsiteY5" fmla="*/ 551520 h 771245"/>
                <a:gd name="connsiteX0-1" fmla="*/ 0 w 9130553"/>
                <a:gd name="connsiteY0-2" fmla="*/ 336367 h 810090"/>
                <a:gd name="connsiteX1-3" fmla="*/ 1600200 w 9130553"/>
                <a:gd name="connsiteY1-4" fmla="*/ 191 h 810090"/>
                <a:gd name="connsiteX2-5" fmla="*/ 4020671 w 9130553"/>
                <a:gd name="connsiteY2-6" fmla="*/ 376709 h 810090"/>
                <a:gd name="connsiteX3-7" fmla="*/ 5472953 w 9130553"/>
                <a:gd name="connsiteY3-8" fmla="*/ 672544 h 810090"/>
                <a:gd name="connsiteX4-9" fmla="*/ 6494929 w 9130553"/>
                <a:gd name="connsiteY4-10" fmla="*/ 807014 h 810090"/>
                <a:gd name="connsiteX5-11" fmla="*/ 9130553 w 9130553"/>
                <a:gd name="connsiteY5-12" fmla="*/ 551520 h 810090"/>
                <a:gd name="connsiteX0-13" fmla="*/ 0 w 9130553"/>
                <a:gd name="connsiteY0-14" fmla="*/ 336367 h 810090"/>
                <a:gd name="connsiteX1-15" fmla="*/ 1600200 w 9130553"/>
                <a:gd name="connsiteY1-16" fmla="*/ 191 h 810090"/>
                <a:gd name="connsiteX2-17" fmla="*/ 4020671 w 9130553"/>
                <a:gd name="connsiteY2-18" fmla="*/ 376709 h 810090"/>
                <a:gd name="connsiteX3-19" fmla="*/ 5472953 w 9130553"/>
                <a:gd name="connsiteY3-20" fmla="*/ 672544 h 810090"/>
                <a:gd name="connsiteX4-21" fmla="*/ 6494929 w 9130553"/>
                <a:gd name="connsiteY4-22" fmla="*/ 807014 h 810090"/>
                <a:gd name="connsiteX5-23" fmla="*/ 9130553 w 9130553"/>
                <a:gd name="connsiteY5-24" fmla="*/ 551520 h 810090"/>
                <a:gd name="connsiteX0-25" fmla="*/ 0 w 9130553"/>
                <a:gd name="connsiteY0-26" fmla="*/ 336367 h 810090"/>
                <a:gd name="connsiteX1-27" fmla="*/ 1600200 w 9130553"/>
                <a:gd name="connsiteY1-28" fmla="*/ 191 h 810090"/>
                <a:gd name="connsiteX2-29" fmla="*/ 4020671 w 9130553"/>
                <a:gd name="connsiteY2-30" fmla="*/ 376709 h 810090"/>
                <a:gd name="connsiteX3-31" fmla="*/ 5472953 w 9130553"/>
                <a:gd name="connsiteY3-32" fmla="*/ 672544 h 810090"/>
                <a:gd name="connsiteX4-33" fmla="*/ 6494929 w 9130553"/>
                <a:gd name="connsiteY4-34" fmla="*/ 807014 h 810090"/>
                <a:gd name="connsiteX5-35" fmla="*/ 9130553 w 9130553"/>
                <a:gd name="connsiteY5-36" fmla="*/ 551520 h 810090"/>
                <a:gd name="connsiteX0-37" fmla="*/ 0 w 9130553"/>
                <a:gd name="connsiteY0-38" fmla="*/ 336367 h 807014"/>
                <a:gd name="connsiteX1-39" fmla="*/ 1600200 w 9130553"/>
                <a:gd name="connsiteY1-40" fmla="*/ 191 h 807014"/>
                <a:gd name="connsiteX2-41" fmla="*/ 4020671 w 9130553"/>
                <a:gd name="connsiteY2-42" fmla="*/ 376709 h 807014"/>
                <a:gd name="connsiteX3-43" fmla="*/ 6494929 w 9130553"/>
                <a:gd name="connsiteY3-44" fmla="*/ 807014 h 807014"/>
                <a:gd name="connsiteX4-45" fmla="*/ 9130553 w 9130553"/>
                <a:gd name="connsiteY4-46" fmla="*/ 551520 h 807014"/>
                <a:gd name="connsiteX0-47" fmla="*/ 0 w 9130553"/>
                <a:gd name="connsiteY0-48" fmla="*/ 336367 h 739779"/>
                <a:gd name="connsiteX1-49" fmla="*/ 1600200 w 9130553"/>
                <a:gd name="connsiteY1-50" fmla="*/ 191 h 739779"/>
                <a:gd name="connsiteX2-51" fmla="*/ 4020671 w 9130553"/>
                <a:gd name="connsiteY2-52" fmla="*/ 376709 h 739779"/>
                <a:gd name="connsiteX3-53" fmla="*/ 6252882 w 9130553"/>
                <a:gd name="connsiteY3-54" fmla="*/ 739779 h 739779"/>
                <a:gd name="connsiteX4-55" fmla="*/ 9130553 w 9130553"/>
                <a:gd name="connsiteY4-56" fmla="*/ 551520 h 739779"/>
                <a:gd name="connsiteX0-57" fmla="*/ 0 w 9130553"/>
                <a:gd name="connsiteY0-58" fmla="*/ 336367 h 744225"/>
                <a:gd name="connsiteX1-59" fmla="*/ 1600200 w 9130553"/>
                <a:gd name="connsiteY1-60" fmla="*/ 191 h 744225"/>
                <a:gd name="connsiteX2-61" fmla="*/ 4020671 w 9130553"/>
                <a:gd name="connsiteY2-62" fmla="*/ 376709 h 744225"/>
                <a:gd name="connsiteX3-63" fmla="*/ 6252882 w 9130553"/>
                <a:gd name="connsiteY3-64" fmla="*/ 739779 h 744225"/>
                <a:gd name="connsiteX4-65" fmla="*/ 9130553 w 9130553"/>
                <a:gd name="connsiteY4-66" fmla="*/ 551520 h 7442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30553" h="744225">
                  <a:moveTo>
                    <a:pt x="0" y="336367"/>
                  </a:moveTo>
                  <a:cubicBezTo>
                    <a:pt x="465044" y="164917"/>
                    <a:pt x="930088" y="-6533"/>
                    <a:pt x="1600200" y="191"/>
                  </a:cubicBezTo>
                  <a:cubicBezTo>
                    <a:pt x="2270312" y="6915"/>
                    <a:pt x="3245224" y="253444"/>
                    <a:pt x="4020671" y="376709"/>
                  </a:cubicBezTo>
                  <a:cubicBezTo>
                    <a:pt x="4796118" y="499974"/>
                    <a:pt x="5212977" y="710644"/>
                    <a:pt x="6252882" y="739779"/>
                  </a:cubicBezTo>
                  <a:cubicBezTo>
                    <a:pt x="7292787" y="768914"/>
                    <a:pt x="8117541" y="649011"/>
                    <a:pt x="9130553" y="551520"/>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3448" y="3810260"/>
              <a:ext cx="9157447" cy="632221"/>
            </a:xfrm>
            <a:custGeom>
              <a:avLst/>
              <a:gdLst>
                <a:gd name="connsiteX0" fmla="*/ 0 w 9144000"/>
                <a:gd name="connsiteY0" fmla="*/ 430515 h 632221"/>
                <a:gd name="connsiteX1" fmla="*/ 2944906 w 9144000"/>
                <a:gd name="connsiteY1" fmla="*/ 210 h 632221"/>
                <a:gd name="connsiteX2" fmla="*/ 5795682 w 9144000"/>
                <a:gd name="connsiteY2" fmla="*/ 376727 h 632221"/>
                <a:gd name="connsiteX3" fmla="*/ 9144000 w 9144000"/>
                <a:gd name="connsiteY3" fmla="*/ 632221 h 632221"/>
              </a:gdLst>
              <a:ahLst/>
              <a:cxnLst>
                <a:cxn ang="0">
                  <a:pos x="connsiteX0" y="connsiteY0"/>
                </a:cxn>
                <a:cxn ang="0">
                  <a:pos x="connsiteX1" y="connsiteY1"/>
                </a:cxn>
                <a:cxn ang="0">
                  <a:pos x="connsiteX2" y="connsiteY2"/>
                </a:cxn>
                <a:cxn ang="0">
                  <a:pos x="connsiteX3" y="connsiteY3"/>
                </a:cxn>
              </a:cxnLst>
              <a:rect l="l" t="t" r="r" b="b"/>
              <a:pathLst>
                <a:path w="9144000" h="632221">
                  <a:moveTo>
                    <a:pt x="0" y="430515"/>
                  </a:moveTo>
                  <a:cubicBezTo>
                    <a:pt x="989479" y="219845"/>
                    <a:pt x="1978959" y="9175"/>
                    <a:pt x="2944906" y="210"/>
                  </a:cubicBezTo>
                  <a:cubicBezTo>
                    <a:pt x="3910853" y="-8755"/>
                    <a:pt x="4762500" y="271392"/>
                    <a:pt x="5795682" y="376727"/>
                  </a:cubicBezTo>
                  <a:cubicBezTo>
                    <a:pt x="6828864" y="482062"/>
                    <a:pt x="7986432" y="557141"/>
                    <a:pt x="9144000" y="632221"/>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3447" y="4116434"/>
              <a:ext cx="9157447" cy="420177"/>
            </a:xfrm>
            <a:custGeom>
              <a:avLst/>
              <a:gdLst>
                <a:gd name="connsiteX0" fmla="*/ 0 w 9157447"/>
                <a:gd name="connsiteY0" fmla="*/ 420177 h 420177"/>
                <a:gd name="connsiteX1" fmla="*/ 5647765 w 9157447"/>
                <a:gd name="connsiteY1" fmla="*/ 3318 h 420177"/>
                <a:gd name="connsiteX2" fmla="*/ 9157447 w 9157447"/>
                <a:gd name="connsiteY2" fmla="*/ 258812 h 420177"/>
              </a:gdLst>
              <a:ahLst/>
              <a:cxnLst>
                <a:cxn ang="0">
                  <a:pos x="connsiteX0" y="connsiteY0"/>
                </a:cxn>
                <a:cxn ang="0">
                  <a:pos x="connsiteX1" y="connsiteY1"/>
                </a:cxn>
                <a:cxn ang="0">
                  <a:pos x="connsiteX2" y="connsiteY2"/>
                </a:cxn>
              </a:cxnLst>
              <a:rect l="l" t="t" r="r" b="b"/>
              <a:pathLst>
                <a:path w="9157447" h="420177">
                  <a:moveTo>
                    <a:pt x="0" y="420177"/>
                  </a:moveTo>
                  <a:cubicBezTo>
                    <a:pt x="2060762" y="225194"/>
                    <a:pt x="4121524" y="30212"/>
                    <a:pt x="5647765" y="3318"/>
                  </a:cubicBezTo>
                  <a:cubicBezTo>
                    <a:pt x="7174006" y="-23576"/>
                    <a:pt x="8165726" y="117618"/>
                    <a:pt x="9157447" y="258812"/>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Approach Overview</a:t>
            </a:r>
            <a:endParaRPr lang="en-US" altLang="zh-CN" dirty="0"/>
          </a:p>
        </p:txBody>
      </p:sp>
      <p:sp>
        <p:nvSpPr>
          <p:cNvPr id="3" name="文本占位符 2"/>
          <p:cNvSpPr>
            <a:spLocks noGrp="1"/>
          </p:cNvSpPr>
          <p:nvPr>
            <p:ph type="body" sz="quarter" idx="11"/>
          </p:nvPr>
        </p:nvSpPr>
        <p:spPr/>
        <p:txBody>
          <a:bodyPr/>
          <a:lstStyle/>
          <a:p>
            <a:r>
              <a:rPr lang="zh-CN" altLang="en-US" dirty="0"/>
              <a:t>方案预览</a:t>
            </a:r>
            <a:endParaRPr lang="zh-CN" altLang="en-US" dirty="0"/>
          </a:p>
        </p:txBody>
      </p:sp>
      <p:grpSp>
        <p:nvGrpSpPr>
          <p:cNvPr id="8" name="组合 7"/>
          <p:cNvGrpSpPr/>
          <p:nvPr/>
        </p:nvGrpSpPr>
        <p:grpSpPr>
          <a:xfrm>
            <a:off x="1320554" y="1436242"/>
            <a:ext cx="2536010" cy="2012440"/>
            <a:chOff x="973672" y="1409348"/>
            <a:chExt cx="2536010" cy="2012440"/>
          </a:xfrm>
        </p:grpSpPr>
        <p:sp>
          <p:nvSpPr>
            <p:cNvPr id="9" name="矩形 8"/>
            <p:cNvSpPr/>
            <p:nvPr/>
          </p:nvSpPr>
          <p:spPr>
            <a:xfrm>
              <a:off x="973672" y="1692088"/>
              <a:ext cx="952697" cy="400110"/>
            </a:xfrm>
            <a:prstGeom prst="rect">
              <a:avLst/>
            </a:prstGeom>
          </p:spPr>
          <p:txBody>
            <a:bodyPr wrap="none">
              <a:spAutoFit/>
            </a:bodyPr>
            <a:lstStyle/>
            <a:p>
              <a:r>
                <a:rPr lang="en-US" altLang="zh-CN" sz="2000" dirty="0" smtClean="0">
                  <a:solidFill>
                    <a:schemeClr val="accent1"/>
                  </a:solidFill>
                  <a:latin typeface="+mj-ea"/>
                  <a:ea typeface="+mj-ea"/>
                </a:rPr>
                <a:t>Step 1</a:t>
              </a:r>
              <a:endParaRPr lang="zh-CN" altLang="en-US" sz="2000" dirty="0">
                <a:solidFill>
                  <a:schemeClr val="accent1"/>
                </a:solidFill>
                <a:latin typeface="+mj-ea"/>
                <a:ea typeface="+mj-ea"/>
              </a:endParaRPr>
            </a:p>
          </p:txBody>
        </p:sp>
        <p:sp>
          <p:nvSpPr>
            <p:cNvPr id="13" name="矩形 12"/>
            <p:cNvSpPr/>
            <p:nvPr/>
          </p:nvSpPr>
          <p:spPr>
            <a:xfrm>
              <a:off x="973672" y="1409348"/>
              <a:ext cx="800219" cy="338554"/>
            </a:xfrm>
            <a:prstGeom prst="rect">
              <a:avLst/>
            </a:prstGeom>
          </p:spPr>
          <p:txBody>
            <a:bodyPr wrap="none">
              <a:spAutoFit/>
            </a:bodyPr>
            <a:lstStyle/>
            <a:p>
              <a:r>
                <a:rPr lang="zh-CN" altLang="en-US" sz="1600" dirty="0" smtClean="0">
                  <a:solidFill>
                    <a:schemeClr val="tx1">
                      <a:lumMod val="85000"/>
                      <a:lumOff val="15000"/>
                    </a:schemeClr>
                  </a:solidFill>
                  <a:latin typeface="+mn-ea"/>
                </a:rPr>
                <a:t>步骤一</a:t>
              </a:r>
              <a:endParaRPr lang="zh-CN" altLang="en-US" sz="1600" dirty="0">
                <a:solidFill>
                  <a:schemeClr val="tx1">
                    <a:lumMod val="85000"/>
                    <a:lumOff val="15000"/>
                  </a:schemeClr>
                </a:solidFill>
                <a:latin typeface="+mn-ea"/>
              </a:endParaRPr>
            </a:p>
          </p:txBody>
        </p:sp>
        <p:cxnSp>
          <p:nvCxnSpPr>
            <p:cNvPr id="14" name="直接连接符 13"/>
            <p:cNvCxnSpPr/>
            <p:nvPr/>
          </p:nvCxnSpPr>
          <p:spPr>
            <a:xfrm>
              <a:off x="1080024" y="2149288"/>
              <a:ext cx="2281740"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973672" y="2221459"/>
              <a:ext cx="2536010" cy="1200329"/>
            </a:xfrm>
            <a:prstGeom prst="rect">
              <a:avLst/>
            </a:prstGeom>
            <a:noFill/>
          </p:spPr>
          <p:txBody>
            <a:bodyPr wrap="square" rtlCol="0">
              <a:spAutoFit/>
            </a:bodyPr>
            <a:lstStyle/>
            <a:p>
              <a:pPr algn="just">
                <a:lnSpc>
                  <a:spcPct val="120000"/>
                </a:lnSpc>
              </a:pPr>
              <a:r>
                <a:rPr lang="zh-CN" altLang="en-US" sz="2000" dirty="0" smtClean="0">
                  <a:latin typeface="+mn-ea"/>
                </a:rPr>
                <a:t>根据轨迹构建出候选图，其中包含</a:t>
              </a:r>
              <a:r>
                <a:rPr lang="zh-CN" altLang="en-US" sz="2000" dirty="0">
                  <a:solidFill>
                    <a:schemeClr val="accent1"/>
                  </a:solidFill>
                  <a:latin typeface="+mn-ea"/>
                </a:rPr>
                <a:t>「</a:t>
              </a:r>
              <a:r>
                <a:rPr lang="zh-CN" altLang="en-US" sz="2000" dirty="0" smtClean="0">
                  <a:solidFill>
                    <a:schemeClr val="accent1"/>
                  </a:solidFill>
                  <a:latin typeface="+mn-ea"/>
                </a:rPr>
                <a:t>候选点」</a:t>
              </a:r>
              <a:r>
                <a:rPr lang="zh-CN" altLang="en-US" sz="2000" dirty="0" smtClean="0">
                  <a:latin typeface="+mn-ea"/>
                </a:rPr>
                <a:t>，</a:t>
              </a:r>
              <a:r>
                <a:rPr lang="zh-CN" altLang="en-US" sz="2000" dirty="0" smtClean="0">
                  <a:solidFill>
                    <a:schemeClr val="accent1"/>
                  </a:solidFill>
                  <a:latin typeface="+mn-ea"/>
                </a:rPr>
                <a:t>「候选边」</a:t>
              </a:r>
              <a:r>
                <a:rPr lang="zh-CN" altLang="en-US" sz="2000" dirty="0" smtClean="0">
                  <a:latin typeface="+mn-ea"/>
                </a:rPr>
                <a:t>。</a:t>
              </a:r>
              <a:endParaRPr lang="zh-CN" altLang="en-US" sz="2000" dirty="0">
                <a:latin typeface="+mn-ea"/>
              </a:endParaRPr>
            </a:p>
          </p:txBody>
        </p:sp>
      </p:grpSp>
      <p:grpSp>
        <p:nvGrpSpPr>
          <p:cNvPr id="17" name="组合 16"/>
          <p:cNvGrpSpPr/>
          <p:nvPr/>
        </p:nvGrpSpPr>
        <p:grpSpPr>
          <a:xfrm>
            <a:off x="5287437" y="1436242"/>
            <a:ext cx="2536010" cy="2012440"/>
            <a:chOff x="973672" y="1409348"/>
            <a:chExt cx="2536010" cy="2012440"/>
          </a:xfrm>
        </p:grpSpPr>
        <p:sp>
          <p:nvSpPr>
            <p:cNvPr id="18" name="矩形 17"/>
            <p:cNvSpPr/>
            <p:nvPr/>
          </p:nvSpPr>
          <p:spPr>
            <a:xfrm>
              <a:off x="973672" y="1692088"/>
              <a:ext cx="952697" cy="400110"/>
            </a:xfrm>
            <a:prstGeom prst="rect">
              <a:avLst/>
            </a:prstGeom>
          </p:spPr>
          <p:txBody>
            <a:bodyPr wrap="none">
              <a:spAutoFit/>
            </a:bodyPr>
            <a:lstStyle/>
            <a:p>
              <a:r>
                <a:rPr lang="en-US" altLang="zh-CN" sz="2000" dirty="0" smtClean="0">
                  <a:solidFill>
                    <a:schemeClr val="accent1"/>
                  </a:solidFill>
                  <a:latin typeface="+mj-ea"/>
                  <a:ea typeface="+mj-ea"/>
                </a:rPr>
                <a:t>Step 2</a:t>
              </a:r>
              <a:endParaRPr lang="zh-CN" altLang="en-US" sz="2000" dirty="0">
                <a:solidFill>
                  <a:schemeClr val="accent1"/>
                </a:solidFill>
                <a:latin typeface="+mj-ea"/>
                <a:ea typeface="+mj-ea"/>
              </a:endParaRPr>
            </a:p>
          </p:txBody>
        </p:sp>
        <p:sp>
          <p:nvSpPr>
            <p:cNvPr id="19" name="矩形 18"/>
            <p:cNvSpPr/>
            <p:nvPr/>
          </p:nvSpPr>
          <p:spPr>
            <a:xfrm>
              <a:off x="973672" y="1409348"/>
              <a:ext cx="800219" cy="338554"/>
            </a:xfrm>
            <a:prstGeom prst="rect">
              <a:avLst/>
            </a:prstGeom>
          </p:spPr>
          <p:txBody>
            <a:bodyPr wrap="none">
              <a:spAutoFit/>
            </a:bodyPr>
            <a:lstStyle/>
            <a:p>
              <a:r>
                <a:rPr lang="zh-CN" altLang="en-US" sz="1600" dirty="0" smtClean="0">
                  <a:solidFill>
                    <a:schemeClr val="tx1">
                      <a:lumMod val="85000"/>
                      <a:lumOff val="15000"/>
                    </a:schemeClr>
                  </a:solidFill>
                  <a:latin typeface="+mn-ea"/>
                </a:rPr>
                <a:t>步骤二</a:t>
              </a:r>
              <a:endParaRPr lang="zh-CN" altLang="en-US" sz="1600" dirty="0">
                <a:solidFill>
                  <a:schemeClr val="tx1">
                    <a:lumMod val="85000"/>
                    <a:lumOff val="15000"/>
                  </a:schemeClr>
                </a:solidFill>
                <a:latin typeface="+mn-ea"/>
              </a:endParaRPr>
            </a:p>
          </p:txBody>
        </p:sp>
        <p:cxnSp>
          <p:nvCxnSpPr>
            <p:cNvPr id="20" name="直接连接符 19"/>
            <p:cNvCxnSpPr/>
            <p:nvPr/>
          </p:nvCxnSpPr>
          <p:spPr>
            <a:xfrm>
              <a:off x="1080024" y="2149288"/>
              <a:ext cx="228174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973672" y="2221459"/>
              <a:ext cx="2536010" cy="1200329"/>
            </a:xfrm>
            <a:prstGeom prst="rect">
              <a:avLst/>
            </a:prstGeom>
            <a:noFill/>
          </p:spPr>
          <p:txBody>
            <a:bodyPr wrap="square" rtlCol="0">
              <a:spAutoFit/>
            </a:bodyPr>
            <a:lstStyle/>
            <a:p>
              <a:pPr algn="just">
                <a:lnSpc>
                  <a:spcPct val="120000"/>
                </a:lnSpc>
              </a:pPr>
              <a:r>
                <a:rPr lang="zh-CN" altLang="en-US" sz="2000" dirty="0" smtClean="0">
                  <a:latin typeface="+mn-ea"/>
                </a:rPr>
                <a:t>根据轨迹构建出候选图，其中包含</a:t>
              </a:r>
              <a:r>
                <a:rPr lang="zh-CN" altLang="en-US" sz="2000" dirty="0">
                  <a:solidFill>
                    <a:schemeClr val="accent1"/>
                  </a:solidFill>
                  <a:latin typeface="+mn-ea"/>
                </a:rPr>
                <a:t>「</a:t>
              </a:r>
              <a:r>
                <a:rPr lang="zh-CN" altLang="en-US" sz="2000" dirty="0" smtClean="0">
                  <a:solidFill>
                    <a:schemeClr val="accent1"/>
                  </a:solidFill>
                  <a:latin typeface="+mn-ea"/>
                </a:rPr>
                <a:t>候选点」</a:t>
              </a:r>
              <a:r>
                <a:rPr lang="zh-CN" altLang="en-US" sz="2000" dirty="0" smtClean="0">
                  <a:latin typeface="+mn-ea"/>
                </a:rPr>
                <a:t>，</a:t>
              </a:r>
              <a:r>
                <a:rPr lang="zh-CN" altLang="en-US" sz="2000" dirty="0" smtClean="0">
                  <a:solidFill>
                    <a:schemeClr val="accent1"/>
                  </a:solidFill>
                  <a:latin typeface="+mn-ea"/>
                </a:rPr>
                <a:t>「候选边」</a:t>
              </a:r>
              <a:r>
                <a:rPr lang="zh-CN" altLang="en-US" sz="2000" dirty="0" smtClean="0">
                  <a:latin typeface="+mn-ea"/>
                </a:rPr>
                <a:t>。</a:t>
              </a:r>
              <a:endParaRPr lang="zh-CN" altLang="en-US" sz="2000" dirty="0">
                <a:latin typeface="+mn-ea"/>
              </a:endParaRPr>
            </a:p>
          </p:txBody>
        </p:sp>
      </p:grpSp>
      <p:grpSp>
        <p:nvGrpSpPr>
          <p:cNvPr id="24" name="组合 23"/>
          <p:cNvGrpSpPr/>
          <p:nvPr/>
        </p:nvGrpSpPr>
        <p:grpSpPr>
          <a:xfrm>
            <a:off x="1320554" y="3870160"/>
            <a:ext cx="2536010" cy="2012440"/>
            <a:chOff x="973672" y="1409348"/>
            <a:chExt cx="2536010" cy="2012440"/>
          </a:xfrm>
        </p:grpSpPr>
        <p:sp>
          <p:nvSpPr>
            <p:cNvPr id="30" name="矩形 29"/>
            <p:cNvSpPr/>
            <p:nvPr/>
          </p:nvSpPr>
          <p:spPr>
            <a:xfrm>
              <a:off x="973672" y="1692088"/>
              <a:ext cx="952697" cy="400110"/>
            </a:xfrm>
            <a:prstGeom prst="rect">
              <a:avLst/>
            </a:prstGeom>
          </p:spPr>
          <p:txBody>
            <a:bodyPr wrap="none">
              <a:spAutoFit/>
            </a:bodyPr>
            <a:lstStyle/>
            <a:p>
              <a:r>
                <a:rPr lang="en-US" altLang="zh-CN" sz="2000" dirty="0" smtClean="0">
                  <a:solidFill>
                    <a:schemeClr val="accent1"/>
                  </a:solidFill>
                  <a:latin typeface="+mj-ea"/>
                  <a:ea typeface="+mj-ea"/>
                </a:rPr>
                <a:t>Step 3</a:t>
              </a:r>
              <a:endParaRPr lang="zh-CN" altLang="en-US" sz="2000" dirty="0">
                <a:solidFill>
                  <a:schemeClr val="accent1"/>
                </a:solidFill>
                <a:latin typeface="+mj-ea"/>
                <a:ea typeface="+mj-ea"/>
              </a:endParaRPr>
            </a:p>
          </p:txBody>
        </p:sp>
        <p:sp>
          <p:nvSpPr>
            <p:cNvPr id="31" name="矩形 30"/>
            <p:cNvSpPr/>
            <p:nvPr/>
          </p:nvSpPr>
          <p:spPr>
            <a:xfrm>
              <a:off x="973672" y="1409348"/>
              <a:ext cx="800219" cy="338554"/>
            </a:xfrm>
            <a:prstGeom prst="rect">
              <a:avLst/>
            </a:prstGeom>
          </p:spPr>
          <p:txBody>
            <a:bodyPr wrap="none">
              <a:spAutoFit/>
            </a:bodyPr>
            <a:lstStyle/>
            <a:p>
              <a:r>
                <a:rPr lang="zh-CN" altLang="en-US" sz="1600" dirty="0" smtClean="0">
                  <a:solidFill>
                    <a:schemeClr val="tx1">
                      <a:lumMod val="85000"/>
                      <a:lumOff val="15000"/>
                    </a:schemeClr>
                  </a:solidFill>
                  <a:latin typeface="+mn-ea"/>
                </a:rPr>
                <a:t>步骤三</a:t>
              </a:r>
              <a:endParaRPr lang="zh-CN" altLang="en-US" sz="1600" dirty="0">
                <a:solidFill>
                  <a:schemeClr val="tx1">
                    <a:lumMod val="85000"/>
                    <a:lumOff val="15000"/>
                  </a:schemeClr>
                </a:solidFill>
                <a:latin typeface="+mn-ea"/>
              </a:endParaRPr>
            </a:p>
          </p:txBody>
        </p:sp>
        <p:cxnSp>
          <p:nvCxnSpPr>
            <p:cNvPr id="32" name="直接连接符 31"/>
            <p:cNvCxnSpPr/>
            <p:nvPr/>
          </p:nvCxnSpPr>
          <p:spPr>
            <a:xfrm>
              <a:off x="1080024" y="2149288"/>
              <a:ext cx="2281740" cy="0"/>
            </a:xfrm>
            <a:prstGeom prst="line">
              <a:avLst/>
            </a:prstGeom>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973672" y="2221459"/>
              <a:ext cx="2536010" cy="1200329"/>
            </a:xfrm>
            <a:prstGeom prst="rect">
              <a:avLst/>
            </a:prstGeom>
            <a:noFill/>
          </p:spPr>
          <p:txBody>
            <a:bodyPr wrap="square" rtlCol="0">
              <a:spAutoFit/>
            </a:bodyPr>
            <a:lstStyle/>
            <a:p>
              <a:pPr algn="just">
                <a:lnSpc>
                  <a:spcPct val="120000"/>
                </a:lnSpc>
              </a:pPr>
              <a:r>
                <a:rPr lang="zh-CN" altLang="en-US" sz="2000" dirty="0" smtClean="0">
                  <a:latin typeface="+mn-ea"/>
                </a:rPr>
                <a:t>根据轨迹构建出候选图，其中包含</a:t>
              </a:r>
              <a:r>
                <a:rPr lang="zh-CN" altLang="en-US" sz="2000" dirty="0">
                  <a:solidFill>
                    <a:schemeClr val="accent1"/>
                  </a:solidFill>
                  <a:latin typeface="+mn-ea"/>
                </a:rPr>
                <a:t>「</a:t>
              </a:r>
              <a:r>
                <a:rPr lang="zh-CN" altLang="en-US" sz="2000" dirty="0" smtClean="0">
                  <a:solidFill>
                    <a:schemeClr val="accent1"/>
                  </a:solidFill>
                  <a:latin typeface="+mn-ea"/>
                </a:rPr>
                <a:t>候选点」</a:t>
              </a:r>
              <a:r>
                <a:rPr lang="zh-CN" altLang="en-US" sz="2000" dirty="0" smtClean="0">
                  <a:latin typeface="+mn-ea"/>
                </a:rPr>
                <a:t>，</a:t>
              </a:r>
              <a:r>
                <a:rPr lang="zh-CN" altLang="en-US" sz="2000" dirty="0" smtClean="0">
                  <a:solidFill>
                    <a:schemeClr val="accent1"/>
                  </a:solidFill>
                  <a:latin typeface="+mn-ea"/>
                </a:rPr>
                <a:t>「候选边」</a:t>
              </a:r>
              <a:r>
                <a:rPr lang="zh-CN" altLang="en-US" sz="2000" dirty="0" smtClean="0">
                  <a:latin typeface="+mn-ea"/>
                </a:rPr>
                <a:t>。</a:t>
              </a:r>
              <a:endParaRPr lang="zh-CN" altLang="en-US" sz="2000" dirty="0">
                <a:latin typeface="+mn-ea"/>
              </a:endParaRPr>
            </a:p>
          </p:txBody>
        </p:sp>
      </p:grpSp>
      <p:grpSp>
        <p:nvGrpSpPr>
          <p:cNvPr id="25" name="组合 24"/>
          <p:cNvGrpSpPr/>
          <p:nvPr/>
        </p:nvGrpSpPr>
        <p:grpSpPr>
          <a:xfrm>
            <a:off x="5287437" y="3870160"/>
            <a:ext cx="2536010" cy="2012440"/>
            <a:chOff x="973672" y="1409348"/>
            <a:chExt cx="2536010" cy="2012440"/>
          </a:xfrm>
        </p:grpSpPr>
        <p:sp>
          <p:nvSpPr>
            <p:cNvPr id="26" name="矩形 25"/>
            <p:cNvSpPr/>
            <p:nvPr/>
          </p:nvSpPr>
          <p:spPr>
            <a:xfrm>
              <a:off x="973672" y="1692088"/>
              <a:ext cx="952697" cy="400110"/>
            </a:xfrm>
            <a:prstGeom prst="rect">
              <a:avLst/>
            </a:prstGeom>
          </p:spPr>
          <p:txBody>
            <a:bodyPr wrap="none">
              <a:spAutoFit/>
            </a:bodyPr>
            <a:lstStyle/>
            <a:p>
              <a:r>
                <a:rPr lang="en-US" altLang="zh-CN" sz="2000" dirty="0" smtClean="0">
                  <a:solidFill>
                    <a:schemeClr val="accent1"/>
                  </a:solidFill>
                  <a:latin typeface="+mj-ea"/>
                  <a:ea typeface="+mj-ea"/>
                </a:rPr>
                <a:t>Step 4</a:t>
              </a:r>
              <a:endParaRPr lang="zh-CN" altLang="en-US" sz="2000" dirty="0">
                <a:solidFill>
                  <a:schemeClr val="accent1"/>
                </a:solidFill>
                <a:latin typeface="+mj-ea"/>
                <a:ea typeface="+mj-ea"/>
              </a:endParaRPr>
            </a:p>
          </p:txBody>
        </p:sp>
        <p:sp>
          <p:nvSpPr>
            <p:cNvPr id="27" name="矩形 26"/>
            <p:cNvSpPr/>
            <p:nvPr/>
          </p:nvSpPr>
          <p:spPr>
            <a:xfrm>
              <a:off x="973672" y="1409348"/>
              <a:ext cx="800219" cy="338554"/>
            </a:xfrm>
            <a:prstGeom prst="rect">
              <a:avLst/>
            </a:prstGeom>
          </p:spPr>
          <p:txBody>
            <a:bodyPr wrap="none">
              <a:spAutoFit/>
            </a:bodyPr>
            <a:lstStyle/>
            <a:p>
              <a:r>
                <a:rPr lang="zh-CN" altLang="en-US" sz="1600" dirty="0" smtClean="0">
                  <a:solidFill>
                    <a:schemeClr val="tx1">
                      <a:lumMod val="85000"/>
                      <a:lumOff val="15000"/>
                    </a:schemeClr>
                  </a:solidFill>
                  <a:latin typeface="+mn-ea"/>
                </a:rPr>
                <a:t>步骤四</a:t>
              </a:r>
              <a:endParaRPr lang="zh-CN" altLang="en-US" sz="1600" dirty="0">
                <a:solidFill>
                  <a:schemeClr val="tx1">
                    <a:lumMod val="85000"/>
                    <a:lumOff val="15000"/>
                  </a:schemeClr>
                </a:solidFill>
                <a:latin typeface="+mn-ea"/>
              </a:endParaRPr>
            </a:p>
          </p:txBody>
        </p:sp>
        <p:cxnSp>
          <p:nvCxnSpPr>
            <p:cNvPr id="28" name="直接连接符 27"/>
            <p:cNvCxnSpPr/>
            <p:nvPr/>
          </p:nvCxnSpPr>
          <p:spPr>
            <a:xfrm>
              <a:off x="1080024" y="2149288"/>
              <a:ext cx="2281740" cy="0"/>
            </a:xfrm>
            <a:prstGeom prst="line">
              <a:avLst/>
            </a:prstGeom>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973672" y="2221459"/>
              <a:ext cx="2536010" cy="1200329"/>
            </a:xfrm>
            <a:prstGeom prst="rect">
              <a:avLst/>
            </a:prstGeom>
            <a:noFill/>
          </p:spPr>
          <p:txBody>
            <a:bodyPr wrap="square" rtlCol="0">
              <a:spAutoFit/>
            </a:bodyPr>
            <a:lstStyle/>
            <a:p>
              <a:pPr algn="just">
                <a:lnSpc>
                  <a:spcPct val="120000"/>
                </a:lnSpc>
              </a:pPr>
              <a:r>
                <a:rPr lang="zh-CN" altLang="en-US" sz="2000" dirty="0" smtClean="0">
                  <a:latin typeface="+mn-ea"/>
                </a:rPr>
                <a:t>根据轨迹构建出候选图，其中包含</a:t>
              </a:r>
              <a:r>
                <a:rPr lang="zh-CN" altLang="en-US" sz="2000" dirty="0">
                  <a:solidFill>
                    <a:schemeClr val="accent1"/>
                  </a:solidFill>
                  <a:latin typeface="+mn-ea"/>
                </a:rPr>
                <a:t>「</a:t>
              </a:r>
              <a:r>
                <a:rPr lang="zh-CN" altLang="en-US" sz="2000" dirty="0" smtClean="0">
                  <a:solidFill>
                    <a:schemeClr val="accent1"/>
                  </a:solidFill>
                  <a:latin typeface="+mn-ea"/>
                </a:rPr>
                <a:t>候选点」</a:t>
              </a:r>
              <a:r>
                <a:rPr lang="zh-CN" altLang="en-US" sz="2000" dirty="0" smtClean="0">
                  <a:latin typeface="+mn-ea"/>
                </a:rPr>
                <a:t>，</a:t>
              </a:r>
              <a:r>
                <a:rPr lang="zh-CN" altLang="en-US" sz="2000" dirty="0" smtClean="0">
                  <a:solidFill>
                    <a:schemeClr val="accent1"/>
                  </a:solidFill>
                  <a:latin typeface="+mn-ea"/>
                </a:rPr>
                <a:t>「候选边」</a:t>
              </a:r>
              <a:r>
                <a:rPr lang="zh-CN" altLang="en-US" sz="2000" dirty="0" smtClean="0">
                  <a:latin typeface="+mn-ea"/>
                </a:rPr>
                <a:t>。</a:t>
              </a:r>
              <a:endParaRPr lang="zh-CN" altLang="en-US" sz="2000" dirty="0">
                <a:latin typeface="+mn-ea"/>
              </a:endParaRPr>
            </a:p>
          </p:txBody>
        </p:sp>
      </p:grpSp>
      <p:sp>
        <p:nvSpPr>
          <p:cNvPr id="34" name="矩形 33"/>
          <p:cNvSpPr/>
          <p:nvPr/>
        </p:nvSpPr>
        <p:spPr>
          <a:xfrm>
            <a:off x="3440924" y="6186279"/>
            <a:ext cx="2262159" cy="369332"/>
          </a:xfrm>
          <a:prstGeom prst="rect">
            <a:avLst/>
          </a:prstGeom>
        </p:spPr>
        <p:txBody>
          <a:bodyPr wrap="none">
            <a:spAutoFit/>
          </a:bodyPr>
          <a:lstStyle/>
          <a:p>
            <a:pPr algn="ctr"/>
            <a:r>
              <a:rPr lang="zh-CN" altLang="en-US" dirty="0" smtClean="0">
                <a:solidFill>
                  <a:schemeClr val="tx1">
                    <a:lumMod val="85000"/>
                    <a:lumOff val="15000"/>
                  </a:schemeClr>
                </a:solidFill>
              </a:rPr>
              <a:t>说明方案的总体步骤</a:t>
            </a:r>
            <a:endParaRPr lang="zh-CN" altLang="en-US" dirty="0">
              <a:solidFill>
                <a:schemeClr val="tx1">
                  <a:lumMod val="85000"/>
                  <a:lumOff val="15000"/>
                </a:schemeClr>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Step 1(</a:t>
            </a:r>
            <a:r>
              <a:rPr lang="zh-CN" altLang="en-US" dirty="0" smtClean="0"/>
              <a:t>步骤一名称</a:t>
            </a:r>
            <a:r>
              <a:rPr lang="en-US" altLang="zh-CN" dirty="0" smtClean="0"/>
              <a:t>)</a:t>
            </a:r>
            <a:endParaRPr lang="en-US" altLang="zh-CN" dirty="0"/>
          </a:p>
        </p:txBody>
      </p:sp>
      <p:sp>
        <p:nvSpPr>
          <p:cNvPr id="3" name="文本占位符 2"/>
          <p:cNvSpPr>
            <a:spLocks noGrp="1"/>
          </p:cNvSpPr>
          <p:nvPr>
            <p:ph type="body" sz="quarter" idx="11"/>
          </p:nvPr>
        </p:nvSpPr>
        <p:spPr/>
        <p:txBody>
          <a:bodyPr/>
          <a:lstStyle/>
          <a:p>
            <a:r>
              <a:rPr lang="zh-CN" altLang="en-US" dirty="0" smtClean="0"/>
              <a:t>步骤一</a:t>
            </a:r>
            <a:endParaRPr lang="zh-CN" altLang="en-US" dirty="0"/>
          </a:p>
        </p:txBody>
      </p:sp>
      <p:sp>
        <p:nvSpPr>
          <p:cNvPr id="34" name="矩形 33"/>
          <p:cNvSpPr/>
          <p:nvPr/>
        </p:nvSpPr>
        <p:spPr>
          <a:xfrm>
            <a:off x="3210093" y="6186279"/>
            <a:ext cx="2723824" cy="369332"/>
          </a:xfrm>
          <a:prstGeom prst="rect">
            <a:avLst/>
          </a:prstGeom>
        </p:spPr>
        <p:txBody>
          <a:bodyPr wrap="none">
            <a:spAutoFit/>
          </a:bodyPr>
          <a:lstStyle/>
          <a:p>
            <a:pPr algn="ctr"/>
            <a:r>
              <a:rPr lang="zh-CN" altLang="en-US" dirty="0" smtClean="0">
                <a:solidFill>
                  <a:schemeClr val="tx1">
                    <a:lumMod val="85000"/>
                    <a:lumOff val="15000"/>
                  </a:schemeClr>
                </a:solidFill>
              </a:rPr>
              <a:t>用一张幻灯片说明步骤一</a:t>
            </a:r>
            <a:endParaRPr lang="zh-CN" altLang="en-US" dirty="0">
              <a:solidFill>
                <a:schemeClr val="tx1">
                  <a:lumMod val="85000"/>
                  <a:lumOff val="15000"/>
                </a:schemeClr>
              </a:solidFill>
            </a:endParaRPr>
          </a:p>
        </p:txBody>
      </p:sp>
      <p:grpSp>
        <p:nvGrpSpPr>
          <p:cNvPr id="11" name="组合 10"/>
          <p:cNvGrpSpPr/>
          <p:nvPr/>
        </p:nvGrpSpPr>
        <p:grpSpPr>
          <a:xfrm>
            <a:off x="1448460" y="1735234"/>
            <a:ext cx="1351776" cy="1250577"/>
            <a:chOff x="1038612" y="1735234"/>
            <a:chExt cx="1351776" cy="1250577"/>
          </a:xfrm>
        </p:grpSpPr>
        <p:sp>
          <p:nvSpPr>
            <p:cNvPr id="10" name="椭圆 9"/>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a:solidFill>
                    <a:schemeClr val="accent1"/>
                  </a:solidFill>
                  <a:latin typeface="+mn-ea"/>
                </a:rPr>
                <a:t>步骤</a:t>
              </a:r>
              <a:r>
                <a:rPr lang="zh-CN" altLang="en-US" sz="2400" dirty="0" smtClean="0">
                  <a:solidFill>
                    <a:schemeClr val="accent1"/>
                  </a:solidFill>
                  <a:latin typeface="+mn-ea"/>
                </a:rPr>
                <a:t>一</a:t>
              </a:r>
              <a:endParaRPr lang="zh-CN" altLang="en-US" sz="2400" dirty="0">
                <a:solidFill>
                  <a:schemeClr val="accent1"/>
                </a:solidFill>
                <a:latin typeface="+mn-ea"/>
              </a:endParaRPr>
            </a:p>
          </p:txBody>
        </p:sp>
      </p:grpSp>
      <p:grpSp>
        <p:nvGrpSpPr>
          <p:cNvPr id="70" name="组合 69"/>
          <p:cNvGrpSpPr/>
          <p:nvPr/>
        </p:nvGrpSpPr>
        <p:grpSpPr>
          <a:xfrm>
            <a:off x="3896113" y="1735234"/>
            <a:ext cx="1351776" cy="1250577"/>
            <a:chOff x="1038612" y="1735234"/>
            <a:chExt cx="1351776" cy="1250577"/>
          </a:xfrm>
        </p:grpSpPr>
        <p:sp>
          <p:nvSpPr>
            <p:cNvPr id="71" name="椭圆 70"/>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chemeClr val="accent1"/>
                  </a:solidFill>
                  <a:latin typeface="+mn-ea"/>
                </a:rPr>
                <a:t>步骤二</a:t>
              </a:r>
              <a:endParaRPr lang="zh-CN" altLang="en-US" sz="2400" dirty="0">
                <a:solidFill>
                  <a:schemeClr val="accent1"/>
                </a:solidFill>
                <a:latin typeface="+mn-ea"/>
              </a:endParaRPr>
            </a:p>
          </p:txBody>
        </p:sp>
      </p:grpSp>
      <p:grpSp>
        <p:nvGrpSpPr>
          <p:cNvPr id="73" name="组合 72"/>
          <p:cNvGrpSpPr/>
          <p:nvPr/>
        </p:nvGrpSpPr>
        <p:grpSpPr>
          <a:xfrm>
            <a:off x="6343765" y="1735234"/>
            <a:ext cx="1351776" cy="1250577"/>
            <a:chOff x="1038612" y="1735234"/>
            <a:chExt cx="1351776" cy="1250577"/>
          </a:xfrm>
        </p:grpSpPr>
        <p:sp>
          <p:nvSpPr>
            <p:cNvPr id="74" name="椭圆 73"/>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chemeClr val="accent1"/>
                  </a:solidFill>
                  <a:latin typeface="+mn-ea"/>
                </a:rPr>
                <a:t>步骤三</a:t>
              </a:r>
              <a:endParaRPr lang="zh-CN" altLang="en-US" sz="2400" dirty="0">
                <a:solidFill>
                  <a:schemeClr val="accent1"/>
                </a:solidFill>
                <a:latin typeface="+mn-ea"/>
              </a:endParaRPr>
            </a:p>
          </p:txBody>
        </p:sp>
      </p:grpSp>
      <p:grpSp>
        <p:nvGrpSpPr>
          <p:cNvPr id="77" name="组合 76"/>
          <p:cNvGrpSpPr/>
          <p:nvPr/>
        </p:nvGrpSpPr>
        <p:grpSpPr>
          <a:xfrm>
            <a:off x="1448460" y="4075022"/>
            <a:ext cx="1351776" cy="1250577"/>
            <a:chOff x="1038612" y="1735234"/>
            <a:chExt cx="1351776" cy="1250577"/>
          </a:xfrm>
        </p:grpSpPr>
        <p:sp>
          <p:nvSpPr>
            <p:cNvPr id="84" name="椭圆 83"/>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chemeClr val="accent1"/>
                  </a:solidFill>
                  <a:latin typeface="+mn-ea"/>
                </a:rPr>
                <a:t>步骤四</a:t>
              </a:r>
              <a:endParaRPr lang="zh-CN" altLang="en-US" sz="2400" dirty="0">
                <a:solidFill>
                  <a:schemeClr val="accent1"/>
                </a:solidFill>
                <a:latin typeface="+mn-ea"/>
              </a:endParaRPr>
            </a:p>
          </p:txBody>
        </p:sp>
      </p:grpSp>
      <p:grpSp>
        <p:nvGrpSpPr>
          <p:cNvPr id="78" name="组合 77"/>
          <p:cNvGrpSpPr/>
          <p:nvPr/>
        </p:nvGrpSpPr>
        <p:grpSpPr>
          <a:xfrm>
            <a:off x="3896113" y="4075022"/>
            <a:ext cx="1351776" cy="1250577"/>
            <a:chOff x="1038612" y="1735234"/>
            <a:chExt cx="1351776" cy="1250577"/>
          </a:xfrm>
        </p:grpSpPr>
        <p:sp>
          <p:nvSpPr>
            <p:cNvPr id="82" name="椭圆 81"/>
            <p:cNvSpPr/>
            <p:nvPr/>
          </p:nvSpPr>
          <p:spPr>
            <a:xfrm>
              <a:off x="1089212" y="1735234"/>
              <a:ext cx="1250577" cy="1250577"/>
            </a:xfrm>
            <a:prstGeom prst="ellipse">
              <a:avLst/>
            </a:prstGeom>
            <a:noFill/>
            <a:ln w="25400">
              <a:solidFill>
                <a:srgbClr val="70AD47"/>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rgbClr val="70AD47"/>
                  </a:solidFill>
                  <a:latin typeface="+mn-ea"/>
                </a:rPr>
                <a:t>步骤五</a:t>
              </a:r>
              <a:endParaRPr lang="zh-CN" altLang="en-US" sz="2400" dirty="0">
                <a:solidFill>
                  <a:srgbClr val="70AD47"/>
                </a:solidFill>
                <a:latin typeface="+mn-ea"/>
              </a:endParaRPr>
            </a:p>
          </p:txBody>
        </p:sp>
      </p:grpSp>
      <p:grpSp>
        <p:nvGrpSpPr>
          <p:cNvPr id="79" name="组合 78"/>
          <p:cNvGrpSpPr/>
          <p:nvPr/>
        </p:nvGrpSpPr>
        <p:grpSpPr>
          <a:xfrm>
            <a:off x="6343765" y="4075022"/>
            <a:ext cx="1351776" cy="1250577"/>
            <a:chOff x="1038612" y="1735234"/>
            <a:chExt cx="1351776" cy="1250577"/>
          </a:xfrm>
        </p:grpSpPr>
        <p:sp>
          <p:nvSpPr>
            <p:cNvPr id="80" name="椭圆 79"/>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chemeClr val="accent1"/>
                  </a:solidFill>
                  <a:latin typeface="+mn-ea"/>
                </a:rPr>
                <a:t>步骤六</a:t>
              </a:r>
              <a:endParaRPr lang="zh-CN" altLang="en-US" sz="2400" dirty="0">
                <a:solidFill>
                  <a:schemeClr val="accent1"/>
                </a:solidFill>
                <a:latin typeface="+mn-ea"/>
              </a:endParaRPr>
            </a:p>
          </p:txBody>
        </p:sp>
      </p:grpSp>
      <p:cxnSp>
        <p:nvCxnSpPr>
          <p:cNvPr id="22" name="直接箭头连接符 21"/>
          <p:cNvCxnSpPr/>
          <p:nvPr/>
        </p:nvCxnSpPr>
        <p:spPr>
          <a:xfrm>
            <a:off x="2646299" y="2864224"/>
            <a:ext cx="1275113" cy="1275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p:cNvCxnSpPr/>
          <p:nvPr/>
        </p:nvCxnSpPr>
        <p:spPr>
          <a:xfrm flipH="1">
            <a:off x="5222589" y="2864224"/>
            <a:ext cx="1275113" cy="1275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直接箭头连接符 87"/>
          <p:cNvCxnSpPr>
            <a:stCxn id="69" idx="3"/>
          </p:cNvCxnSpPr>
          <p:nvPr/>
        </p:nvCxnSpPr>
        <p:spPr>
          <a:xfrm flipV="1">
            <a:off x="2800236" y="2360521"/>
            <a:ext cx="109587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直接箭头连接符 88"/>
          <p:cNvCxnSpPr/>
          <p:nvPr/>
        </p:nvCxnSpPr>
        <p:spPr>
          <a:xfrm flipV="1">
            <a:off x="5249482" y="2360521"/>
            <a:ext cx="109587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接箭头连接符 90"/>
          <p:cNvCxnSpPr/>
          <p:nvPr/>
        </p:nvCxnSpPr>
        <p:spPr>
          <a:xfrm flipH="1">
            <a:off x="2749637" y="2610718"/>
            <a:ext cx="3644728" cy="1652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Step 2(</a:t>
            </a:r>
            <a:r>
              <a:rPr lang="zh-CN" altLang="en-US" dirty="0" smtClean="0"/>
              <a:t>步骤二名称</a:t>
            </a:r>
            <a:r>
              <a:rPr lang="en-US" altLang="zh-CN" dirty="0" smtClean="0"/>
              <a:t>)</a:t>
            </a:r>
            <a:endParaRPr lang="en-US" altLang="zh-CN" dirty="0"/>
          </a:p>
        </p:txBody>
      </p:sp>
      <p:sp>
        <p:nvSpPr>
          <p:cNvPr id="3" name="文本占位符 2"/>
          <p:cNvSpPr>
            <a:spLocks noGrp="1"/>
          </p:cNvSpPr>
          <p:nvPr>
            <p:ph type="body" sz="quarter" idx="11"/>
          </p:nvPr>
        </p:nvSpPr>
        <p:spPr/>
        <p:txBody>
          <a:bodyPr/>
          <a:lstStyle/>
          <a:p>
            <a:r>
              <a:rPr lang="zh-CN" altLang="en-US" dirty="0" smtClean="0"/>
              <a:t>步骤二</a:t>
            </a:r>
            <a:endParaRPr lang="zh-CN" altLang="en-US" dirty="0"/>
          </a:p>
        </p:txBody>
      </p:sp>
      <p:sp>
        <p:nvSpPr>
          <p:cNvPr id="6" name="矩形 5"/>
          <p:cNvSpPr/>
          <p:nvPr/>
        </p:nvSpPr>
        <p:spPr>
          <a:xfrm>
            <a:off x="3210093" y="6186279"/>
            <a:ext cx="2723824" cy="369332"/>
          </a:xfrm>
          <a:prstGeom prst="rect">
            <a:avLst/>
          </a:prstGeom>
        </p:spPr>
        <p:txBody>
          <a:bodyPr wrap="none">
            <a:spAutoFit/>
          </a:bodyPr>
          <a:lstStyle/>
          <a:p>
            <a:pPr algn="ctr"/>
            <a:r>
              <a:rPr lang="zh-CN" altLang="en-US" dirty="0" smtClean="0">
                <a:solidFill>
                  <a:schemeClr val="tx1">
                    <a:lumMod val="85000"/>
                    <a:lumOff val="15000"/>
                  </a:schemeClr>
                </a:solidFill>
              </a:rPr>
              <a:t>用一</a:t>
            </a:r>
            <a:r>
              <a:rPr lang="zh-CN" altLang="en-US" dirty="0">
                <a:solidFill>
                  <a:schemeClr val="tx1">
                    <a:lumMod val="85000"/>
                    <a:lumOff val="15000"/>
                  </a:schemeClr>
                </a:solidFill>
              </a:rPr>
              <a:t>张幻灯片说明步骤</a:t>
            </a:r>
            <a:r>
              <a:rPr lang="zh-CN" altLang="en-US" dirty="0" smtClean="0">
                <a:solidFill>
                  <a:schemeClr val="tx1">
                    <a:lumMod val="85000"/>
                    <a:lumOff val="15000"/>
                  </a:schemeClr>
                </a:solidFill>
              </a:rPr>
              <a:t>二</a:t>
            </a:r>
            <a:endParaRPr lang="zh-CN" altLang="en-US" dirty="0">
              <a:solidFill>
                <a:schemeClr val="tx1">
                  <a:lumMod val="85000"/>
                  <a:lumOff val="15000"/>
                </a:schemeClr>
              </a:solidFill>
            </a:endParaRPr>
          </a:p>
        </p:txBody>
      </p:sp>
      <p:grpSp>
        <p:nvGrpSpPr>
          <p:cNvPr id="7" name="组合 6"/>
          <p:cNvGrpSpPr/>
          <p:nvPr/>
        </p:nvGrpSpPr>
        <p:grpSpPr>
          <a:xfrm>
            <a:off x="1024857" y="1422389"/>
            <a:ext cx="1653990" cy="801795"/>
            <a:chOff x="1065090" y="1274470"/>
            <a:chExt cx="1653990" cy="801795"/>
          </a:xfrm>
        </p:grpSpPr>
        <p:sp>
          <p:nvSpPr>
            <p:cNvPr id="8" name="椭圆 7"/>
            <p:cNvSpPr>
              <a:spLocks noChangeAspect="1"/>
            </p:cNvSpPr>
            <p:nvPr/>
          </p:nvSpPr>
          <p:spPr>
            <a:xfrm>
              <a:off x="1065090" y="1470236"/>
              <a:ext cx="144000" cy="144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367304" y="1274470"/>
              <a:ext cx="1351776" cy="500393"/>
            </a:xfrm>
            <a:prstGeom prst="rect">
              <a:avLst/>
            </a:prstGeom>
          </p:spPr>
          <p:txBody>
            <a:bodyPr wrap="square">
              <a:spAutoFit/>
            </a:bodyPr>
            <a:lstStyle/>
            <a:p>
              <a:pPr>
                <a:lnSpc>
                  <a:spcPct val="120000"/>
                </a:lnSpc>
              </a:pPr>
              <a:r>
                <a:rPr lang="zh-CN" altLang="en-US" sz="2400" dirty="0">
                  <a:solidFill>
                    <a:schemeClr val="accent1"/>
                  </a:solidFill>
                  <a:latin typeface="+mn-ea"/>
                </a:rPr>
                <a:t>步骤</a:t>
              </a:r>
              <a:r>
                <a:rPr lang="zh-CN" altLang="en-US" sz="2400" dirty="0" smtClean="0">
                  <a:solidFill>
                    <a:schemeClr val="accent1"/>
                  </a:solidFill>
                  <a:latin typeface="+mn-ea"/>
                </a:rPr>
                <a:t>一</a:t>
              </a:r>
              <a:endParaRPr lang="zh-CN" altLang="en-US" sz="2400" dirty="0">
                <a:solidFill>
                  <a:schemeClr val="accent1"/>
                </a:solidFill>
                <a:latin typeface="+mn-ea"/>
              </a:endParaRPr>
            </a:p>
          </p:txBody>
        </p:sp>
        <p:sp>
          <p:nvSpPr>
            <p:cNvPr id="10" name="矩形 9"/>
            <p:cNvSpPr/>
            <p:nvPr/>
          </p:nvSpPr>
          <p:spPr>
            <a:xfrm>
              <a:off x="1367304" y="1725400"/>
              <a:ext cx="1351776" cy="350865"/>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Step 1</a:t>
              </a:r>
              <a:endParaRPr lang="zh-CN" altLang="en-US" sz="1400" dirty="0">
                <a:solidFill>
                  <a:schemeClr val="tx1">
                    <a:lumMod val="85000"/>
                    <a:lumOff val="15000"/>
                  </a:schemeClr>
                </a:solidFill>
                <a:latin typeface="+mn-ea"/>
              </a:endParaRPr>
            </a:p>
          </p:txBody>
        </p:sp>
        <p:cxnSp>
          <p:nvCxnSpPr>
            <p:cNvPr id="11" name="直接连接符 10"/>
            <p:cNvCxnSpPr/>
            <p:nvPr/>
          </p:nvCxnSpPr>
          <p:spPr>
            <a:xfrm>
              <a:off x="1461779" y="2055811"/>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3745006" y="1422389"/>
            <a:ext cx="1653990" cy="781341"/>
            <a:chOff x="1065090" y="1274470"/>
            <a:chExt cx="1653990" cy="781341"/>
          </a:xfrm>
        </p:grpSpPr>
        <p:sp>
          <p:nvSpPr>
            <p:cNvPr id="13" name="等腰三角形 12"/>
            <p:cNvSpPr>
              <a:spLocks noChangeAspect="1"/>
            </p:cNvSpPr>
            <p:nvPr/>
          </p:nvSpPr>
          <p:spPr>
            <a:xfrm>
              <a:off x="1065090" y="1470236"/>
              <a:ext cx="144000" cy="144000"/>
            </a:xfrm>
            <a:prstGeom prst="triangl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367304" y="1274470"/>
              <a:ext cx="1351776" cy="535531"/>
            </a:xfrm>
            <a:prstGeom prst="rect">
              <a:avLst/>
            </a:prstGeom>
          </p:spPr>
          <p:txBody>
            <a:bodyPr wrap="square">
              <a:spAutoFit/>
            </a:bodyPr>
            <a:lstStyle/>
            <a:p>
              <a:pPr>
                <a:lnSpc>
                  <a:spcPct val="120000"/>
                </a:lnSpc>
              </a:pPr>
              <a:r>
                <a:rPr lang="zh-CN" altLang="en-US" sz="2400" dirty="0" smtClean="0">
                  <a:solidFill>
                    <a:schemeClr val="accent1"/>
                  </a:solidFill>
                  <a:latin typeface="+mn-ea"/>
                </a:rPr>
                <a:t>步骤二</a:t>
              </a:r>
              <a:endParaRPr lang="zh-CN" altLang="en-US" sz="2400" dirty="0">
                <a:solidFill>
                  <a:schemeClr val="accent1"/>
                </a:solidFill>
                <a:latin typeface="+mn-ea"/>
              </a:endParaRPr>
            </a:p>
          </p:txBody>
        </p:sp>
        <p:sp>
          <p:nvSpPr>
            <p:cNvPr id="15" name="矩形 14"/>
            <p:cNvSpPr/>
            <p:nvPr/>
          </p:nvSpPr>
          <p:spPr>
            <a:xfrm>
              <a:off x="1367304" y="1725400"/>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Step 2</a:t>
              </a:r>
              <a:endParaRPr lang="zh-CN" altLang="en-US" sz="1400" dirty="0">
                <a:solidFill>
                  <a:schemeClr val="tx1">
                    <a:lumMod val="85000"/>
                    <a:lumOff val="15000"/>
                  </a:schemeClr>
                </a:solidFill>
                <a:latin typeface="+mn-ea"/>
              </a:endParaRPr>
            </a:p>
          </p:txBody>
        </p:sp>
        <p:cxnSp>
          <p:nvCxnSpPr>
            <p:cNvPr id="16" name="直接连接符 15"/>
            <p:cNvCxnSpPr/>
            <p:nvPr/>
          </p:nvCxnSpPr>
          <p:spPr>
            <a:xfrm>
              <a:off x="1461779" y="2055811"/>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6465154" y="1422389"/>
            <a:ext cx="1653990" cy="781341"/>
            <a:chOff x="1065090" y="1274470"/>
            <a:chExt cx="1653990" cy="781341"/>
          </a:xfrm>
        </p:grpSpPr>
        <p:sp>
          <p:nvSpPr>
            <p:cNvPr id="18" name="菱形 17"/>
            <p:cNvSpPr>
              <a:spLocks noChangeAspect="1"/>
            </p:cNvSpPr>
            <p:nvPr/>
          </p:nvSpPr>
          <p:spPr>
            <a:xfrm>
              <a:off x="1065090" y="1470236"/>
              <a:ext cx="144000" cy="144000"/>
            </a:xfrm>
            <a:prstGeom prst="diamond">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367304" y="1274470"/>
              <a:ext cx="1351776"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步骤三</a:t>
              </a:r>
              <a:endParaRPr lang="zh-CN" altLang="en-US" sz="2400" dirty="0">
                <a:solidFill>
                  <a:schemeClr val="accent1"/>
                </a:solidFill>
                <a:latin typeface="+mn-ea"/>
              </a:endParaRPr>
            </a:p>
          </p:txBody>
        </p:sp>
        <p:sp>
          <p:nvSpPr>
            <p:cNvPr id="20" name="矩形 19"/>
            <p:cNvSpPr/>
            <p:nvPr/>
          </p:nvSpPr>
          <p:spPr>
            <a:xfrm>
              <a:off x="1367304" y="1725400"/>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Step 3</a:t>
              </a:r>
              <a:endParaRPr lang="zh-CN" altLang="en-US" sz="1400" dirty="0">
                <a:solidFill>
                  <a:schemeClr val="tx1">
                    <a:lumMod val="85000"/>
                    <a:lumOff val="15000"/>
                  </a:schemeClr>
                </a:solidFill>
                <a:latin typeface="+mn-ea"/>
              </a:endParaRPr>
            </a:p>
          </p:txBody>
        </p:sp>
        <p:cxnSp>
          <p:nvCxnSpPr>
            <p:cNvPr id="21" name="直接连接符 20"/>
            <p:cNvCxnSpPr/>
            <p:nvPr/>
          </p:nvCxnSpPr>
          <p:spPr>
            <a:xfrm>
              <a:off x="1461779" y="2055811"/>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sp>
        <p:nvSpPr>
          <p:cNvPr id="22" name="文本框 35"/>
          <p:cNvSpPr txBox="1"/>
          <p:nvPr/>
        </p:nvSpPr>
        <p:spPr>
          <a:xfrm>
            <a:off x="665630" y="2586435"/>
            <a:ext cx="7812741" cy="342657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2000" dirty="0" smtClean="0">
                <a:solidFill>
                  <a:schemeClr val="accent1"/>
                </a:solidFill>
                <a:latin typeface="+mj-ea"/>
                <a:ea typeface="+mj-ea"/>
              </a:rPr>
              <a:t>详细算法解释：</a:t>
            </a:r>
            <a:endParaRPr lang="en-US" altLang="zh-CN" sz="2000" dirty="0">
              <a:solidFill>
                <a:schemeClr val="accent1"/>
              </a:solidFill>
              <a:latin typeface="+mj-ea"/>
              <a:ea typeface="+mj-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首先为整个空间建立索引，用「</a:t>
            </a:r>
            <a:r>
              <a:rPr lang="en-US" altLang="zh-CN" dirty="0" smtClean="0">
                <a:latin typeface="+mn-ea"/>
              </a:rPr>
              <a:t>R</a:t>
            </a:r>
            <a:r>
              <a:rPr lang="zh-CN" altLang="en-US" dirty="0" smtClean="0">
                <a:latin typeface="+mn-ea"/>
              </a:rPr>
              <a:t>树」进行索引。</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为每一个点找到一定半径范围内的「候选边」，在候选边上找到对应的候选点。</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为每个候选点计算「匹配概率」。</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为每条转移候选边计算「转移概率」。</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根据匹配概率和转移概率计算出最有可能匹配的候选路径。</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返回匹配度最高的</a:t>
            </a:r>
            <a:r>
              <a:rPr lang="en-US" altLang="zh-CN" dirty="0" smtClean="0">
                <a:latin typeface="+mn-ea"/>
              </a:rPr>
              <a:t>k</a:t>
            </a:r>
            <a:r>
              <a:rPr lang="zh-CN" altLang="en-US" dirty="0" smtClean="0">
                <a:latin typeface="+mn-ea"/>
              </a:rPr>
              <a:t>条路径。</a:t>
            </a:r>
            <a:endParaRPr lang="en-US" altLang="zh-CN" dirty="0" smtClean="0">
              <a:latin typeface="+mn-ea"/>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0"/>
          </p:nvPr>
        </p:nvSpPr>
        <p:spPr/>
        <p:txBody>
          <a:bodyPr>
            <a:normAutofit lnSpcReduction="10000"/>
          </a:bodyPr>
          <a:lstStyle/>
          <a:p>
            <a:r>
              <a:rPr lang="en-US" altLang="zh-CN" dirty="0" smtClean="0"/>
              <a:t>Contents</a:t>
            </a:r>
            <a:endParaRPr lang="zh-CN" altLang="en-US" dirty="0"/>
          </a:p>
        </p:txBody>
      </p:sp>
      <p:sp>
        <p:nvSpPr>
          <p:cNvPr id="5" name="文本占位符 4"/>
          <p:cNvSpPr>
            <a:spLocks noGrp="1"/>
          </p:cNvSpPr>
          <p:nvPr>
            <p:ph type="body" sz="quarter" idx="11"/>
          </p:nvPr>
        </p:nvSpPr>
        <p:spPr/>
        <p:txBody>
          <a:bodyPr/>
          <a:lstStyle/>
          <a:p>
            <a:r>
              <a:rPr lang="zh-CN" altLang="en-US" dirty="0" smtClean="0"/>
              <a:t>目录</a:t>
            </a:r>
            <a:endParaRPr lang="zh-CN" altLang="en-US" dirty="0"/>
          </a:p>
        </p:txBody>
      </p:sp>
      <p:sp>
        <p:nvSpPr>
          <p:cNvPr id="6" name="矩形 5"/>
          <p:cNvSpPr/>
          <p:nvPr/>
        </p:nvSpPr>
        <p:spPr>
          <a:xfrm>
            <a:off x="1641595" y="2122694"/>
            <a:ext cx="2427011" cy="369332"/>
          </a:xfrm>
          <a:prstGeom prst="rect">
            <a:avLst/>
          </a:prstGeom>
        </p:spPr>
        <p:txBody>
          <a:bodyPr wrap="none">
            <a:spAutoFit/>
          </a:bodyPr>
          <a:lstStyle/>
          <a:p>
            <a:r>
              <a:rPr lang="en-US" altLang="zh-CN" dirty="0" smtClean="0">
                <a:solidFill>
                  <a:schemeClr val="tx1">
                    <a:lumMod val="85000"/>
                    <a:lumOff val="15000"/>
                  </a:schemeClr>
                </a:solidFill>
                <a:latin typeface="+mn-ea"/>
              </a:rPr>
              <a:t>Research Background</a:t>
            </a:r>
            <a:endParaRPr lang="en-US" altLang="zh-CN" dirty="0" smtClean="0">
              <a:solidFill>
                <a:schemeClr val="tx1">
                  <a:lumMod val="85000"/>
                  <a:lumOff val="15000"/>
                </a:schemeClr>
              </a:solidFill>
              <a:latin typeface="+mn-ea"/>
            </a:endParaRPr>
          </a:p>
        </p:txBody>
      </p:sp>
      <p:cxnSp>
        <p:nvCxnSpPr>
          <p:cNvPr id="7" name="直接连接符 6"/>
          <p:cNvCxnSpPr/>
          <p:nvPr/>
        </p:nvCxnSpPr>
        <p:spPr>
          <a:xfrm>
            <a:off x="1747947" y="2539553"/>
            <a:ext cx="2483446" cy="0"/>
          </a:xfrm>
          <a:prstGeom prst="line">
            <a:avLst/>
          </a:prstGeom>
          <a:ln w="9525">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1641594" y="2531042"/>
            <a:ext cx="2427012" cy="683264"/>
          </a:xfrm>
          <a:prstGeom prst="rect">
            <a:avLst/>
          </a:prstGeom>
          <a:noFill/>
        </p:spPr>
        <p:txBody>
          <a:bodyPr wrap="square" rtlCol="0">
            <a:spAutoFit/>
          </a:bodyPr>
          <a:lstStyle/>
          <a:p>
            <a:pPr>
              <a:lnSpc>
                <a:spcPct val="120000"/>
              </a:lnSpc>
            </a:pPr>
            <a:r>
              <a:rPr lang="zh-CN" altLang="en-US" sz="3200" b="1" dirty="0" smtClean="0">
                <a:solidFill>
                  <a:schemeClr val="accent1"/>
                </a:solidFill>
                <a:latin typeface="+mj-ea"/>
                <a:ea typeface="+mj-ea"/>
              </a:rPr>
              <a:t>研究背景</a:t>
            </a:r>
            <a:endParaRPr lang="zh-CN" altLang="en-US" sz="3200" b="1" dirty="0">
              <a:solidFill>
                <a:schemeClr val="accent1"/>
              </a:solidFill>
              <a:latin typeface="+mj-ea"/>
              <a:ea typeface="+mj-ea"/>
            </a:endParaRPr>
          </a:p>
        </p:txBody>
      </p:sp>
      <p:sp>
        <p:nvSpPr>
          <p:cNvPr id="11" name="文本框 10"/>
          <p:cNvSpPr txBox="1"/>
          <p:nvPr/>
        </p:nvSpPr>
        <p:spPr>
          <a:xfrm>
            <a:off x="1081691" y="2045937"/>
            <a:ext cx="613080" cy="633187"/>
          </a:xfrm>
          <a:prstGeom prst="rect">
            <a:avLst/>
          </a:prstGeom>
          <a:noFill/>
        </p:spPr>
        <p:txBody>
          <a:bodyPr wrap="square" rtlCol="0">
            <a:spAutoFit/>
          </a:bodyPr>
          <a:lstStyle/>
          <a:p>
            <a:pPr algn="ctr">
              <a:lnSpc>
                <a:spcPct val="120000"/>
              </a:lnSpc>
            </a:pPr>
            <a:r>
              <a:rPr lang="en-US" altLang="zh-CN" sz="3200" dirty="0" smtClean="0">
                <a:solidFill>
                  <a:schemeClr val="accent1"/>
                </a:solidFill>
                <a:latin typeface="+mj-ea"/>
                <a:ea typeface="+mj-ea"/>
              </a:rPr>
              <a:t>1</a:t>
            </a:r>
            <a:endParaRPr lang="zh-CN" altLang="en-US" sz="3200" dirty="0">
              <a:solidFill>
                <a:schemeClr val="accent1"/>
              </a:solidFill>
              <a:latin typeface="+mj-ea"/>
              <a:ea typeface="+mj-ea"/>
            </a:endParaRPr>
          </a:p>
        </p:txBody>
      </p:sp>
      <p:sp>
        <p:nvSpPr>
          <p:cNvPr id="15" name="矩形 14"/>
          <p:cNvSpPr/>
          <p:nvPr/>
        </p:nvSpPr>
        <p:spPr>
          <a:xfrm>
            <a:off x="5447112" y="2122694"/>
            <a:ext cx="2204193" cy="369332"/>
          </a:xfrm>
          <a:prstGeom prst="rect">
            <a:avLst/>
          </a:prstGeom>
        </p:spPr>
        <p:txBody>
          <a:bodyPr wrap="none">
            <a:spAutoFit/>
          </a:bodyPr>
          <a:lstStyle/>
          <a:p>
            <a:r>
              <a:rPr lang="en-US" altLang="zh-CN" dirty="0">
                <a:solidFill>
                  <a:schemeClr val="tx1">
                    <a:lumMod val="85000"/>
                    <a:lumOff val="15000"/>
                  </a:schemeClr>
                </a:solidFill>
                <a:latin typeface="+mn-ea"/>
              </a:rPr>
              <a:t>Research </a:t>
            </a:r>
            <a:r>
              <a:rPr lang="en-US" altLang="zh-CN" dirty="0" smtClean="0">
                <a:solidFill>
                  <a:schemeClr val="tx1">
                    <a:lumMod val="85000"/>
                    <a:lumOff val="15000"/>
                  </a:schemeClr>
                </a:solidFill>
                <a:latin typeface="+mn-ea"/>
              </a:rPr>
              <a:t>Approach</a:t>
            </a:r>
            <a:endParaRPr lang="en-US" altLang="zh-CN" dirty="0" smtClean="0">
              <a:solidFill>
                <a:schemeClr val="tx1">
                  <a:lumMod val="85000"/>
                  <a:lumOff val="15000"/>
                </a:schemeClr>
              </a:solidFill>
              <a:latin typeface="+mn-ea"/>
            </a:endParaRPr>
          </a:p>
        </p:txBody>
      </p:sp>
      <p:cxnSp>
        <p:nvCxnSpPr>
          <p:cNvPr id="16" name="直接连接符 15"/>
          <p:cNvCxnSpPr/>
          <p:nvPr/>
        </p:nvCxnSpPr>
        <p:spPr>
          <a:xfrm>
            <a:off x="5553464" y="2539553"/>
            <a:ext cx="2483446" cy="0"/>
          </a:xfrm>
          <a:prstGeom prst="line">
            <a:avLst/>
          </a:prstGeom>
          <a:ln w="9525">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5447111" y="2531042"/>
            <a:ext cx="2204193" cy="683264"/>
          </a:xfrm>
          <a:prstGeom prst="rect">
            <a:avLst/>
          </a:prstGeom>
          <a:noFill/>
        </p:spPr>
        <p:txBody>
          <a:bodyPr wrap="square" rtlCol="0">
            <a:spAutoFit/>
          </a:bodyPr>
          <a:lstStyle/>
          <a:p>
            <a:pPr>
              <a:lnSpc>
                <a:spcPct val="120000"/>
              </a:lnSpc>
            </a:pPr>
            <a:r>
              <a:rPr lang="zh-CN" altLang="en-US" sz="3200" b="1" dirty="0" smtClean="0">
                <a:solidFill>
                  <a:schemeClr val="accent1"/>
                </a:solidFill>
                <a:latin typeface="+mj-ea"/>
                <a:ea typeface="+mj-ea"/>
              </a:rPr>
              <a:t>研究</a:t>
            </a:r>
            <a:r>
              <a:rPr lang="zh-CN" altLang="en-US" sz="3200" b="1" dirty="0">
                <a:solidFill>
                  <a:schemeClr val="accent1"/>
                </a:solidFill>
                <a:latin typeface="+mj-ea"/>
                <a:ea typeface="+mj-ea"/>
              </a:rPr>
              <a:t>方案</a:t>
            </a:r>
            <a:endParaRPr lang="zh-CN" altLang="en-US" sz="3200" b="1" dirty="0">
              <a:solidFill>
                <a:schemeClr val="accent1"/>
              </a:solidFill>
              <a:latin typeface="+mj-ea"/>
              <a:ea typeface="+mj-ea"/>
            </a:endParaRPr>
          </a:p>
        </p:txBody>
      </p:sp>
      <p:sp>
        <p:nvSpPr>
          <p:cNvPr id="18" name="文本框 17"/>
          <p:cNvSpPr txBox="1"/>
          <p:nvPr/>
        </p:nvSpPr>
        <p:spPr>
          <a:xfrm>
            <a:off x="4887208" y="2045937"/>
            <a:ext cx="613080" cy="633187"/>
          </a:xfrm>
          <a:prstGeom prst="rect">
            <a:avLst/>
          </a:prstGeom>
          <a:noFill/>
        </p:spPr>
        <p:txBody>
          <a:bodyPr wrap="square" rtlCol="0">
            <a:spAutoFit/>
          </a:bodyPr>
          <a:lstStyle/>
          <a:p>
            <a:pPr algn="ctr">
              <a:lnSpc>
                <a:spcPct val="120000"/>
              </a:lnSpc>
            </a:pPr>
            <a:r>
              <a:rPr lang="en-US" altLang="zh-CN" sz="3200" dirty="0" smtClean="0">
                <a:solidFill>
                  <a:schemeClr val="accent1"/>
                </a:solidFill>
                <a:latin typeface="+mj-ea"/>
                <a:ea typeface="+mj-ea"/>
              </a:rPr>
              <a:t>2</a:t>
            </a:r>
            <a:endParaRPr lang="zh-CN" altLang="en-US" sz="3200" dirty="0">
              <a:solidFill>
                <a:schemeClr val="accent1"/>
              </a:solidFill>
              <a:latin typeface="+mj-ea"/>
              <a:ea typeface="+mj-ea"/>
            </a:endParaRPr>
          </a:p>
        </p:txBody>
      </p:sp>
      <p:sp>
        <p:nvSpPr>
          <p:cNvPr id="27" name="矩形 26"/>
          <p:cNvSpPr/>
          <p:nvPr/>
        </p:nvSpPr>
        <p:spPr>
          <a:xfrm>
            <a:off x="1641595" y="4216577"/>
            <a:ext cx="1803571" cy="369332"/>
          </a:xfrm>
          <a:prstGeom prst="rect">
            <a:avLst/>
          </a:prstGeom>
        </p:spPr>
        <p:txBody>
          <a:bodyPr wrap="none">
            <a:spAutoFit/>
          </a:bodyPr>
          <a:lstStyle/>
          <a:p>
            <a:r>
              <a:rPr lang="en-US" altLang="zh-CN" dirty="0">
                <a:solidFill>
                  <a:schemeClr val="tx1">
                    <a:lumMod val="85000"/>
                    <a:lumOff val="15000"/>
                  </a:schemeClr>
                </a:solidFill>
                <a:latin typeface="+mn-ea"/>
              </a:rPr>
              <a:t>Research </a:t>
            </a:r>
            <a:r>
              <a:rPr lang="en-US" altLang="zh-CN" dirty="0" smtClean="0">
                <a:solidFill>
                  <a:schemeClr val="tx1">
                    <a:lumMod val="85000"/>
                    <a:lumOff val="15000"/>
                  </a:schemeClr>
                </a:solidFill>
                <a:latin typeface="+mn-ea"/>
              </a:rPr>
              <a:t>Result</a:t>
            </a:r>
            <a:endParaRPr lang="en-US" altLang="zh-CN" dirty="0" smtClean="0">
              <a:solidFill>
                <a:schemeClr val="tx1">
                  <a:lumMod val="85000"/>
                  <a:lumOff val="15000"/>
                </a:schemeClr>
              </a:solidFill>
              <a:latin typeface="+mn-ea"/>
            </a:endParaRPr>
          </a:p>
        </p:txBody>
      </p:sp>
      <p:cxnSp>
        <p:nvCxnSpPr>
          <p:cNvPr id="28" name="直接连接符 27"/>
          <p:cNvCxnSpPr/>
          <p:nvPr/>
        </p:nvCxnSpPr>
        <p:spPr>
          <a:xfrm>
            <a:off x="1747947" y="4633436"/>
            <a:ext cx="2483446" cy="0"/>
          </a:xfrm>
          <a:prstGeom prst="line">
            <a:avLst/>
          </a:prstGeom>
          <a:ln w="9525">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1641594" y="4624925"/>
            <a:ext cx="2427011" cy="683264"/>
          </a:xfrm>
          <a:prstGeom prst="rect">
            <a:avLst/>
          </a:prstGeom>
          <a:noFill/>
        </p:spPr>
        <p:txBody>
          <a:bodyPr wrap="square" rtlCol="0">
            <a:spAutoFit/>
          </a:bodyPr>
          <a:lstStyle/>
          <a:p>
            <a:pPr>
              <a:lnSpc>
                <a:spcPct val="120000"/>
              </a:lnSpc>
            </a:pPr>
            <a:r>
              <a:rPr lang="zh-CN" altLang="en-US" sz="3200" b="1" dirty="0" smtClean="0">
                <a:solidFill>
                  <a:schemeClr val="accent1"/>
                </a:solidFill>
                <a:latin typeface="+mj-ea"/>
                <a:ea typeface="+mj-ea"/>
              </a:rPr>
              <a:t>研究成果</a:t>
            </a:r>
            <a:endParaRPr lang="zh-CN" altLang="en-US" sz="3200" b="1" dirty="0">
              <a:solidFill>
                <a:schemeClr val="accent1"/>
              </a:solidFill>
              <a:latin typeface="+mj-ea"/>
              <a:ea typeface="+mj-ea"/>
            </a:endParaRPr>
          </a:p>
        </p:txBody>
      </p:sp>
      <p:sp>
        <p:nvSpPr>
          <p:cNvPr id="30" name="文本框 29"/>
          <p:cNvSpPr txBox="1"/>
          <p:nvPr/>
        </p:nvSpPr>
        <p:spPr>
          <a:xfrm>
            <a:off x="1081691" y="4139820"/>
            <a:ext cx="613080" cy="633187"/>
          </a:xfrm>
          <a:prstGeom prst="rect">
            <a:avLst/>
          </a:prstGeom>
          <a:noFill/>
        </p:spPr>
        <p:txBody>
          <a:bodyPr wrap="square" rtlCol="0">
            <a:spAutoFit/>
          </a:bodyPr>
          <a:lstStyle/>
          <a:p>
            <a:pPr algn="ctr">
              <a:lnSpc>
                <a:spcPct val="120000"/>
              </a:lnSpc>
            </a:pPr>
            <a:r>
              <a:rPr lang="en-US" altLang="zh-CN" sz="3200" dirty="0" smtClean="0">
                <a:solidFill>
                  <a:schemeClr val="accent1"/>
                </a:solidFill>
                <a:latin typeface="+mj-ea"/>
                <a:ea typeface="+mj-ea"/>
              </a:rPr>
              <a:t>3</a:t>
            </a:r>
            <a:endParaRPr lang="zh-CN" altLang="en-US" sz="3200" dirty="0">
              <a:solidFill>
                <a:schemeClr val="accent1"/>
              </a:solidFill>
              <a:latin typeface="+mj-ea"/>
              <a:ea typeface="+mj-ea"/>
            </a:endParaRPr>
          </a:p>
        </p:txBody>
      </p:sp>
      <p:sp>
        <p:nvSpPr>
          <p:cNvPr id="23" name="矩形 22"/>
          <p:cNvSpPr/>
          <p:nvPr/>
        </p:nvSpPr>
        <p:spPr>
          <a:xfrm>
            <a:off x="5447112" y="4216577"/>
            <a:ext cx="2184252" cy="369332"/>
          </a:xfrm>
          <a:prstGeom prst="rect">
            <a:avLst/>
          </a:prstGeom>
        </p:spPr>
        <p:txBody>
          <a:bodyPr wrap="none">
            <a:spAutoFit/>
          </a:bodyPr>
          <a:lstStyle/>
          <a:p>
            <a:r>
              <a:rPr lang="en-US" altLang="zh-CN" dirty="0">
                <a:solidFill>
                  <a:schemeClr val="tx1">
                    <a:lumMod val="85000"/>
                    <a:lumOff val="15000"/>
                  </a:schemeClr>
                </a:solidFill>
                <a:latin typeface="+mn-ea"/>
              </a:rPr>
              <a:t>Research </a:t>
            </a:r>
            <a:r>
              <a:rPr lang="en-US" altLang="zh-CN" dirty="0" smtClean="0">
                <a:solidFill>
                  <a:schemeClr val="tx1">
                    <a:lumMod val="85000"/>
                    <a:lumOff val="15000"/>
                  </a:schemeClr>
                </a:solidFill>
                <a:latin typeface="+mn-ea"/>
              </a:rPr>
              <a:t>Summary</a:t>
            </a:r>
            <a:endParaRPr lang="en-US" altLang="zh-CN" dirty="0" smtClean="0">
              <a:solidFill>
                <a:schemeClr val="tx1">
                  <a:lumMod val="85000"/>
                  <a:lumOff val="15000"/>
                </a:schemeClr>
              </a:solidFill>
              <a:latin typeface="+mn-ea"/>
            </a:endParaRPr>
          </a:p>
        </p:txBody>
      </p:sp>
      <p:cxnSp>
        <p:nvCxnSpPr>
          <p:cNvPr id="24" name="直接连接符 23"/>
          <p:cNvCxnSpPr/>
          <p:nvPr/>
        </p:nvCxnSpPr>
        <p:spPr>
          <a:xfrm>
            <a:off x="5553464" y="4633436"/>
            <a:ext cx="2483446" cy="0"/>
          </a:xfrm>
          <a:prstGeom prst="line">
            <a:avLst/>
          </a:prstGeom>
          <a:ln w="9525">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5447112" y="4624925"/>
            <a:ext cx="2589798" cy="683264"/>
          </a:xfrm>
          <a:prstGeom prst="rect">
            <a:avLst/>
          </a:prstGeom>
          <a:noFill/>
        </p:spPr>
        <p:txBody>
          <a:bodyPr wrap="square" rtlCol="0">
            <a:spAutoFit/>
          </a:bodyPr>
          <a:lstStyle/>
          <a:p>
            <a:pPr>
              <a:lnSpc>
                <a:spcPct val="120000"/>
              </a:lnSpc>
            </a:pPr>
            <a:r>
              <a:rPr lang="zh-CN" altLang="en-US" sz="3200" b="1" dirty="0" smtClean="0">
                <a:solidFill>
                  <a:schemeClr val="accent1"/>
                </a:solidFill>
                <a:latin typeface="+mj-ea"/>
                <a:ea typeface="+mj-ea"/>
              </a:rPr>
              <a:t>研究总结</a:t>
            </a:r>
            <a:endParaRPr lang="zh-CN" altLang="en-US" sz="3200" b="1" dirty="0">
              <a:solidFill>
                <a:schemeClr val="accent1"/>
              </a:solidFill>
              <a:latin typeface="+mj-ea"/>
              <a:ea typeface="+mj-ea"/>
            </a:endParaRPr>
          </a:p>
        </p:txBody>
      </p:sp>
      <p:sp>
        <p:nvSpPr>
          <p:cNvPr id="26" name="文本框 25"/>
          <p:cNvSpPr txBox="1"/>
          <p:nvPr/>
        </p:nvSpPr>
        <p:spPr>
          <a:xfrm>
            <a:off x="4887208" y="4139820"/>
            <a:ext cx="613080" cy="633187"/>
          </a:xfrm>
          <a:prstGeom prst="rect">
            <a:avLst/>
          </a:prstGeom>
          <a:noFill/>
        </p:spPr>
        <p:txBody>
          <a:bodyPr wrap="square" rtlCol="0">
            <a:spAutoFit/>
          </a:bodyPr>
          <a:lstStyle/>
          <a:p>
            <a:pPr algn="ctr">
              <a:lnSpc>
                <a:spcPct val="120000"/>
              </a:lnSpc>
            </a:pPr>
            <a:r>
              <a:rPr lang="en-US" altLang="zh-CN" sz="3200" dirty="0" smtClean="0">
                <a:solidFill>
                  <a:schemeClr val="accent1"/>
                </a:solidFill>
                <a:latin typeface="+mj-ea"/>
                <a:ea typeface="+mj-ea"/>
              </a:rPr>
              <a:t>4</a:t>
            </a:r>
            <a:endParaRPr lang="zh-CN" altLang="en-US" sz="3200" dirty="0">
              <a:solidFill>
                <a:schemeClr val="accent1"/>
              </a:solidFill>
              <a:latin typeface="+mj-ea"/>
              <a:ea typeface="+mj-ea"/>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Step 3(</a:t>
            </a:r>
            <a:r>
              <a:rPr lang="zh-CN" altLang="en-US" dirty="0" smtClean="0"/>
              <a:t>步骤三名称</a:t>
            </a:r>
            <a:r>
              <a:rPr lang="en-US" altLang="zh-CN" dirty="0" smtClean="0"/>
              <a:t>)</a:t>
            </a:r>
            <a:endParaRPr lang="en-US" altLang="zh-CN" dirty="0"/>
          </a:p>
        </p:txBody>
      </p:sp>
      <p:sp>
        <p:nvSpPr>
          <p:cNvPr id="3" name="文本占位符 2"/>
          <p:cNvSpPr>
            <a:spLocks noGrp="1"/>
          </p:cNvSpPr>
          <p:nvPr>
            <p:ph type="body" sz="quarter" idx="11"/>
          </p:nvPr>
        </p:nvSpPr>
        <p:spPr/>
        <p:txBody>
          <a:bodyPr/>
          <a:lstStyle/>
          <a:p>
            <a:r>
              <a:rPr lang="zh-CN" altLang="en-US" dirty="0" smtClean="0"/>
              <a:t>步骤三</a:t>
            </a:r>
            <a:endParaRPr lang="zh-CN" altLang="en-US" dirty="0"/>
          </a:p>
        </p:txBody>
      </p:sp>
      <p:sp>
        <p:nvSpPr>
          <p:cNvPr id="6" name="矩形 5"/>
          <p:cNvSpPr/>
          <p:nvPr/>
        </p:nvSpPr>
        <p:spPr>
          <a:xfrm>
            <a:off x="3210094" y="6186279"/>
            <a:ext cx="2723823" cy="369332"/>
          </a:xfrm>
          <a:prstGeom prst="rect">
            <a:avLst/>
          </a:prstGeom>
        </p:spPr>
        <p:txBody>
          <a:bodyPr wrap="none">
            <a:spAutoFit/>
          </a:bodyPr>
          <a:lstStyle/>
          <a:p>
            <a:pPr algn="ctr"/>
            <a:r>
              <a:rPr lang="zh-CN" altLang="en-US" dirty="0" smtClean="0">
                <a:solidFill>
                  <a:schemeClr val="tx1">
                    <a:lumMod val="85000"/>
                    <a:lumOff val="15000"/>
                  </a:schemeClr>
                </a:solidFill>
              </a:rPr>
              <a:t>用一</a:t>
            </a:r>
            <a:r>
              <a:rPr lang="zh-CN" altLang="en-US" dirty="0">
                <a:solidFill>
                  <a:schemeClr val="tx1">
                    <a:lumMod val="85000"/>
                    <a:lumOff val="15000"/>
                  </a:schemeClr>
                </a:solidFill>
              </a:rPr>
              <a:t>张幻灯片说明</a:t>
            </a:r>
            <a:r>
              <a:rPr lang="zh-CN" altLang="en-US" dirty="0" smtClean="0">
                <a:solidFill>
                  <a:schemeClr val="tx1">
                    <a:lumMod val="85000"/>
                    <a:lumOff val="15000"/>
                  </a:schemeClr>
                </a:solidFill>
              </a:rPr>
              <a:t>步骤</a:t>
            </a:r>
            <a:r>
              <a:rPr lang="zh-CN" altLang="en-US" dirty="0">
                <a:solidFill>
                  <a:schemeClr val="tx1">
                    <a:lumMod val="85000"/>
                    <a:lumOff val="15000"/>
                  </a:schemeClr>
                </a:solidFill>
              </a:rPr>
              <a:t>三</a:t>
            </a:r>
            <a:endParaRPr lang="zh-CN" altLang="en-US" dirty="0">
              <a:solidFill>
                <a:schemeClr val="tx1">
                  <a:lumMod val="85000"/>
                  <a:lumOff val="15000"/>
                </a:schemeClr>
              </a:solidFill>
            </a:endParaRPr>
          </a:p>
        </p:txBody>
      </p:sp>
      <p:grpSp>
        <p:nvGrpSpPr>
          <p:cNvPr id="5" name="组合 4"/>
          <p:cNvGrpSpPr/>
          <p:nvPr/>
        </p:nvGrpSpPr>
        <p:grpSpPr>
          <a:xfrm>
            <a:off x="5281707" y="1166036"/>
            <a:ext cx="3028576" cy="1529821"/>
            <a:chOff x="5160682" y="1166036"/>
            <a:chExt cx="3028576" cy="1529821"/>
          </a:xfrm>
        </p:grpSpPr>
        <p:sp>
          <p:nvSpPr>
            <p:cNvPr id="12" name="椭圆 11"/>
            <p:cNvSpPr>
              <a:spLocks noChangeAspect="1"/>
            </p:cNvSpPr>
            <p:nvPr/>
          </p:nvSpPr>
          <p:spPr>
            <a:xfrm>
              <a:off x="5160682" y="1361802"/>
              <a:ext cx="144000" cy="144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62895" y="1166036"/>
              <a:ext cx="1973733" cy="535531"/>
            </a:xfrm>
            <a:prstGeom prst="rect">
              <a:avLst/>
            </a:prstGeom>
          </p:spPr>
          <p:txBody>
            <a:bodyPr wrap="square">
              <a:spAutoFit/>
            </a:bodyPr>
            <a:lstStyle/>
            <a:p>
              <a:pPr>
                <a:lnSpc>
                  <a:spcPct val="120000"/>
                </a:lnSpc>
              </a:pPr>
              <a:r>
                <a:rPr lang="zh-CN" altLang="en-US" sz="2400" dirty="0">
                  <a:solidFill>
                    <a:schemeClr val="accent1"/>
                  </a:solidFill>
                  <a:latin typeface="+mn-ea"/>
                </a:rPr>
                <a:t>建立索引</a:t>
              </a:r>
              <a:endParaRPr lang="zh-CN" altLang="en-US" sz="2400" dirty="0">
                <a:solidFill>
                  <a:schemeClr val="accent1"/>
                </a:solidFill>
                <a:latin typeface="+mn-ea"/>
              </a:endParaRPr>
            </a:p>
          </p:txBody>
        </p:sp>
        <p:sp>
          <p:nvSpPr>
            <p:cNvPr id="14" name="矩形 13"/>
            <p:cNvSpPr/>
            <p:nvPr/>
          </p:nvSpPr>
          <p:spPr>
            <a:xfrm>
              <a:off x="5462896" y="1616966"/>
              <a:ext cx="1351776" cy="330411"/>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mn-ea"/>
                </a:rPr>
                <a:t>Create Index</a:t>
              </a:r>
              <a:endParaRPr lang="zh-CN" altLang="en-US" sz="1400" dirty="0">
                <a:solidFill>
                  <a:schemeClr val="tx1">
                    <a:lumMod val="85000"/>
                    <a:lumOff val="15000"/>
                  </a:schemeClr>
                </a:solidFill>
                <a:latin typeface="+mn-ea"/>
              </a:endParaRPr>
            </a:p>
          </p:txBody>
        </p:sp>
        <p:cxnSp>
          <p:nvCxnSpPr>
            <p:cNvPr id="15" name="直接连接符 14"/>
            <p:cNvCxnSpPr/>
            <p:nvPr/>
          </p:nvCxnSpPr>
          <p:spPr>
            <a:xfrm>
              <a:off x="5557371" y="1947377"/>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5462895" y="1938727"/>
              <a:ext cx="2726363" cy="757130"/>
            </a:xfrm>
            <a:prstGeom prst="rect">
              <a:avLst/>
            </a:prstGeom>
          </p:spPr>
          <p:txBody>
            <a:bodyPr wrap="square">
              <a:spAutoFit/>
            </a:bodyPr>
            <a:lstStyle/>
            <a:p>
              <a:pPr>
                <a:lnSpc>
                  <a:spcPct val="120000"/>
                </a:lnSpc>
              </a:pPr>
              <a:r>
                <a:rPr lang="zh-CN" altLang="en-US" dirty="0" smtClean="0">
                  <a:latin typeface="+mn-ea"/>
                </a:rPr>
                <a:t>为原数据建立索引，便于搜索</a:t>
              </a:r>
              <a:endParaRPr lang="zh-CN" altLang="en-US" dirty="0">
                <a:latin typeface="+mn-ea"/>
              </a:endParaRPr>
            </a:p>
          </p:txBody>
        </p:sp>
      </p:grpSp>
      <p:grpSp>
        <p:nvGrpSpPr>
          <p:cNvPr id="20" name="组合 19"/>
          <p:cNvGrpSpPr/>
          <p:nvPr/>
        </p:nvGrpSpPr>
        <p:grpSpPr>
          <a:xfrm>
            <a:off x="5281707" y="2860292"/>
            <a:ext cx="3028576" cy="1529821"/>
            <a:chOff x="5160682" y="1166036"/>
            <a:chExt cx="3028576" cy="1529821"/>
          </a:xfrm>
        </p:grpSpPr>
        <p:sp>
          <p:nvSpPr>
            <p:cNvPr id="21" name="等腰三角形 20"/>
            <p:cNvSpPr>
              <a:spLocks noChangeAspect="1"/>
            </p:cNvSpPr>
            <p:nvPr/>
          </p:nvSpPr>
          <p:spPr>
            <a:xfrm>
              <a:off x="5160682" y="1361802"/>
              <a:ext cx="144000" cy="144000"/>
            </a:xfrm>
            <a:prstGeom prst="triangl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462895" y="1166036"/>
              <a:ext cx="1973733"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计算</a:t>
              </a:r>
              <a:endParaRPr lang="zh-CN" altLang="en-US" sz="2400" dirty="0">
                <a:solidFill>
                  <a:schemeClr val="accent1"/>
                </a:solidFill>
                <a:latin typeface="+mn-ea"/>
              </a:endParaRPr>
            </a:p>
          </p:txBody>
        </p:sp>
        <p:sp>
          <p:nvSpPr>
            <p:cNvPr id="23" name="矩形 22"/>
            <p:cNvSpPr/>
            <p:nvPr/>
          </p:nvSpPr>
          <p:spPr>
            <a:xfrm>
              <a:off x="5462896" y="161696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Calculate</a:t>
              </a:r>
              <a:endParaRPr lang="zh-CN" altLang="en-US" sz="1400" dirty="0">
                <a:solidFill>
                  <a:schemeClr val="tx1">
                    <a:lumMod val="85000"/>
                    <a:lumOff val="15000"/>
                  </a:schemeClr>
                </a:solidFill>
                <a:latin typeface="+mn-ea"/>
              </a:endParaRPr>
            </a:p>
          </p:txBody>
        </p:sp>
        <p:cxnSp>
          <p:nvCxnSpPr>
            <p:cNvPr id="24" name="直接连接符 23"/>
            <p:cNvCxnSpPr/>
            <p:nvPr/>
          </p:nvCxnSpPr>
          <p:spPr>
            <a:xfrm>
              <a:off x="5557371" y="1947377"/>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5462895" y="1938727"/>
              <a:ext cx="2726363" cy="757130"/>
            </a:xfrm>
            <a:prstGeom prst="rect">
              <a:avLst/>
            </a:prstGeom>
          </p:spPr>
          <p:txBody>
            <a:bodyPr wrap="square">
              <a:spAutoFit/>
            </a:bodyPr>
            <a:lstStyle/>
            <a:p>
              <a:pPr>
                <a:lnSpc>
                  <a:spcPct val="120000"/>
                </a:lnSpc>
              </a:pPr>
              <a:r>
                <a:rPr lang="zh-CN" altLang="en-US" dirty="0" smtClean="0">
                  <a:latin typeface="+mn-ea"/>
                </a:rPr>
                <a:t>在构建好的索引之上进行计算</a:t>
              </a:r>
              <a:endParaRPr lang="zh-CN" altLang="en-US" dirty="0">
                <a:latin typeface="+mn-ea"/>
              </a:endParaRPr>
            </a:p>
          </p:txBody>
        </p:sp>
      </p:grpSp>
      <p:grpSp>
        <p:nvGrpSpPr>
          <p:cNvPr id="28" name="组合 27"/>
          <p:cNvGrpSpPr/>
          <p:nvPr/>
        </p:nvGrpSpPr>
        <p:grpSpPr>
          <a:xfrm>
            <a:off x="5281707" y="4554548"/>
            <a:ext cx="3028576" cy="1529821"/>
            <a:chOff x="5160682" y="1166036"/>
            <a:chExt cx="3028576" cy="1529821"/>
          </a:xfrm>
        </p:grpSpPr>
        <p:sp>
          <p:nvSpPr>
            <p:cNvPr id="29" name="菱形 28"/>
            <p:cNvSpPr>
              <a:spLocks noChangeAspect="1"/>
            </p:cNvSpPr>
            <p:nvPr/>
          </p:nvSpPr>
          <p:spPr>
            <a:xfrm>
              <a:off x="5160682" y="1361802"/>
              <a:ext cx="144000" cy="144000"/>
            </a:xfrm>
            <a:prstGeom prst="diamond">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5462895" y="1166036"/>
              <a:ext cx="1973733"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优化</a:t>
              </a:r>
              <a:endParaRPr lang="zh-CN" altLang="en-US" sz="2400" dirty="0">
                <a:solidFill>
                  <a:schemeClr val="accent1"/>
                </a:solidFill>
                <a:latin typeface="+mn-ea"/>
              </a:endParaRPr>
            </a:p>
          </p:txBody>
        </p:sp>
        <p:sp>
          <p:nvSpPr>
            <p:cNvPr id="31" name="矩形 30"/>
            <p:cNvSpPr/>
            <p:nvPr/>
          </p:nvSpPr>
          <p:spPr>
            <a:xfrm>
              <a:off x="5462896" y="161696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Optimize</a:t>
              </a:r>
              <a:endParaRPr lang="zh-CN" altLang="en-US" sz="1400" dirty="0">
                <a:solidFill>
                  <a:schemeClr val="tx1">
                    <a:lumMod val="85000"/>
                    <a:lumOff val="15000"/>
                  </a:schemeClr>
                </a:solidFill>
                <a:latin typeface="+mn-ea"/>
              </a:endParaRPr>
            </a:p>
          </p:txBody>
        </p:sp>
        <p:cxnSp>
          <p:nvCxnSpPr>
            <p:cNvPr id="32" name="直接连接符 31"/>
            <p:cNvCxnSpPr/>
            <p:nvPr/>
          </p:nvCxnSpPr>
          <p:spPr>
            <a:xfrm>
              <a:off x="5557371" y="1947377"/>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5462895" y="1938727"/>
              <a:ext cx="2726363" cy="757130"/>
            </a:xfrm>
            <a:prstGeom prst="rect">
              <a:avLst/>
            </a:prstGeom>
          </p:spPr>
          <p:txBody>
            <a:bodyPr wrap="square">
              <a:spAutoFit/>
            </a:bodyPr>
            <a:lstStyle/>
            <a:p>
              <a:pPr>
                <a:lnSpc>
                  <a:spcPct val="120000"/>
                </a:lnSpc>
              </a:pPr>
              <a:r>
                <a:rPr lang="zh-CN" altLang="en-US" dirty="0" smtClean="0">
                  <a:latin typeface="+mn-ea"/>
                </a:rPr>
                <a:t>对原有算法进行优化，使用近似计算</a:t>
              </a:r>
              <a:endParaRPr lang="zh-CN" altLang="en-US" dirty="0">
                <a:latin typeface="+mn-ea"/>
              </a:endParaRPr>
            </a:p>
          </p:txBody>
        </p:sp>
      </p:grpSp>
      <p:pic>
        <p:nvPicPr>
          <p:cNvPr id="34" name="图片 33"/>
          <p:cNvPicPr>
            <a:picLocks noChangeAspect="1"/>
          </p:cNvPicPr>
          <p:nvPr/>
        </p:nvPicPr>
        <p:blipFill>
          <a:blip r:embed="rId1" cstate="print"/>
          <a:stretch>
            <a:fillRect/>
          </a:stretch>
        </p:blipFill>
        <p:spPr>
          <a:xfrm>
            <a:off x="889200" y="1270800"/>
            <a:ext cx="3993226" cy="1286367"/>
          </a:xfrm>
          <a:prstGeom prst="rect">
            <a:avLst/>
          </a:prstGeom>
        </p:spPr>
      </p:pic>
      <p:pic>
        <p:nvPicPr>
          <p:cNvPr id="36" name="图片 35"/>
          <p:cNvPicPr/>
          <p:nvPr/>
        </p:nvPicPr>
        <p:blipFill>
          <a:blip r:embed="rId2" cstate="print"/>
          <a:stretch>
            <a:fillRect/>
          </a:stretch>
        </p:blipFill>
        <p:spPr>
          <a:xfrm>
            <a:off x="887505" y="2973600"/>
            <a:ext cx="3993226" cy="1292400"/>
          </a:xfrm>
          <a:prstGeom prst="rect">
            <a:avLst/>
          </a:prstGeom>
        </p:spPr>
      </p:pic>
      <p:pic>
        <p:nvPicPr>
          <p:cNvPr id="38" name="图片 37"/>
          <p:cNvPicPr>
            <a:picLocks noChangeAspect="1"/>
          </p:cNvPicPr>
          <p:nvPr/>
        </p:nvPicPr>
        <p:blipFill>
          <a:blip r:embed="rId3" cstate="print"/>
          <a:stretch>
            <a:fillRect/>
          </a:stretch>
        </p:blipFill>
        <p:spPr>
          <a:xfrm>
            <a:off x="887505" y="4665600"/>
            <a:ext cx="3993226" cy="1292464"/>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Approach </a:t>
            </a:r>
            <a:r>
              <a:rPr lang="en-US" altLang="zh-CN" dirty="0" smtClean="0"/>
              <a:t>Summary</a:t>
            </a:r>
            <a:endParaRPr lang="en-US" altLang="zh-CN" dirty="0"/>
          </a:p>
        </p:txBody>
      </p:sp>
      <p:sp>
        <p:nvSpPr>
          <p:cNvPr id="3" name="文本占位符 2"/>
          <p:cNvSpPr>
            <a:spLocks noGrp="1"/>
          </p:cNvSpPr>
          <p:nvPr>
            <p:ph type="body" sz="quarter" idx="11"/>
          </p:nvPr>
        </p:nvSpPr>
        <p:spPr/>
        <p:txBody>
          <a:bodyPr/>
          <a:lstStyle/>
          <a:p>
            <a:r>
              <a:rPr lang="zh-CN" altLang="en-US" dirty="0" smtClean="0"/>
              <a:t>方案总结</a:t>
            </a:r>
            <a:endParaRPr lang="zh-CN" altLang="en-US" dirty="0"/>
          </a:p>
        </p:txBody>
      </p:sp>
      <p:sp>
        <p:nvSpPr>
          <p:cNvPr id="34" name="矩形 33"/>
          <p:cNvSpPr/>
          <p:nvPr/>
        </p:nvSpPr>
        <p:spPr>
          <a:xfrm>
            <a:off x="3094678" y="6186279"/>
            <a:ext cx="2954655" cy="369332"/>
          </a:xfrm>
          <a:prstGeom prst="rect">
            <a:avLst/>
          </a:prstGeom>
        </p:spPr>
        <p:txBody>
          <a:bodyPr wrap="none">
            <a:spAutoFit/>
          </a:bodyPr>
          <a:lstStyle/>
          <a:p>
            <a:pPr algn="ctr"/>
            <a:r>
              <a:rPr lang="zh-CN" altLang="en-US" dirty="0" smtClean="0">
                <a:solidFill>
                  <a:schemeClr val="tx1">
                    <a:lumMod val="85000"/>
                    <a:lumOff val="15000"/>
                  </a:schemeClr>
                </a:solidFill>
              </a:rPr>
              <a:t>说明提出的方案简单又高效</a:t>
            </a:r>
            <a:endParaRPr lang="zh-CN" altLang="en-US" dirty="0">
              <a:solidFill>
                <a:schemeClr val="tx1">
                  <a:lumMod val="85000"/>
                  <a:lumOff val="15000"/>
                </a:schemeClr>
              </a:solidFill>
            </a:endParaRPr>
          </a:p>
        </p:txBody>
      </p:sp>
      <p:sp>
        <p:nvSpPr>
          <p:cNvPr id="36" name="椭圆 35"/>
          <p:cNvSpPr/>
          <p:nvPr/>
        </p:nvSpPr>
        <p:spPr>
          <a:xfrm>
            <a:off x="1609029" y="2416541"/>
            <a:ext cx="2043953" cy="204395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2005717" y="3521776"/>
            <a:ext cx="1250576" cy="584775"/>
          </a:xfrm>
          <a:prstGeom prst="rect">
            <a:avLst/>
          </a:prstGeom>
          <a:noFill/>
        </p:spPr>
        <p:txBody>
          <a:bodyPr wrap="square" rtlCol="0">
            <a:spAutoFit/>
          </a:bodyPr>
          <a:lstStyle/>
          <a:p>
            <a:pPr algn="ctr"/>
            <a:r>
              <a:rPr lang="zh-CN" altLang="en-US" sz="3200" dirty="0">
                <a:solidFill>
                  <a:schemeClr val="bg1"/>
                </a:solidFill>
              </a:rPr>
              <a:t>简单</a:t>
            </a:r>
            <a:endParaRPr lang="zh-CN" altLang="en-US" sz="3200" dirty="0">
              <a:solidFill>
                <a:schemeClr val="bg1"/>
              </a:solidFill>
            </a:endParaRPr>
          </a:p>
        </p:txBody>
      </p:sp>
      <p:sp>
        <p:nvSpPr>
          <p:cNvPr id="42" name="文本框 41"/>
          <p:cNvSpPr txBox="1"/>
          <p:nvPr/>
        </p:nvSpPr>
        <p:spPr>
          <a:xfrm>
            <a:off x="1608605" y="2977342"/>
            <a:ext cx="2044800" cy="584775"/>
          </a:xfrm>
          <a:prstGeom prst="rect">
            <a:avLst/>
          </a:prstGeom>
          <a:noFill/>
        </p:spPr>
        <p:txBody>
          <a:bodyPr wrap="square" rtlCol="0">
            <a:spAutoFit/>
          </a:bodyPr>
          <a:lstStyle/>
          <a:p>
            <a:pPr algn="ctr"/>
            <a:r>
              <a:rPr lang="en-US" altLang="zh-CN" sz="3200" b="1" dirty="0" smtClean="0">
                <a:solidFill>
                  <a:schemeClr val="bg1"/>
                </a:solidFill>
                <a:latin typeface="+mj-ea"/>
                <a:ea typeface="+mj-ea"/>
              </a:rPr>
              <a:t>Simple</a:t>
            </a:r>
            <a:endParaRPr lang="zh-CN" altLang="en-US" sz="3200" b="1" dirty="0">
              <a:solidFill>
                <a:schemeClr val="bg1"/>
              </a:solidFill>
              <a:latin typeface="+mj-ea"/>
              <a:ea typeface="+mj-ea"/>
            </a:endParaRPr>
          </a:p>
        </p:txBody>
      </p:sp>
      <p:sp>
        <p:nvSpPr>
          <p:cNvPr id="44" name="椭圆 43"/>
          <p:cNvSpPr/>
          <p:nvPr/>
        </p:nvSpPr>
        <p:spPr>
          <a:xfrm>
            <a:off x="5491443" y="2416541"/>
            <a:ext cx="2043953" cy="204395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5888131" y="3521776"/>
            <a:ext cx="1250576" cy="584775"/>
          </a:xfrm>
          <a:prstGeom prst="rect">
            <a:avLst/>
          </a:prstGeom>
          <a:noFill/>
        </p:spPr>
        <p:txBody>
          <a:bodyPr wrap="square" rtlCol="0">
            <a:spAutoFit/>
          </a:bodyPr>
          <a:lstStyle/>
          <a:p>
            <a:pPr algn="ctr"/>
            <a:r>
              <a:rPr lang="zh-CN" altLang="en-US" sz="3200" dirty="0">
                <a:solidFill>
                  <a:schemeClr val="bg1"/>
                </a:solidFill>
              </a:rPr>
              <a:t>有效</a:t>
            </a:r>
            <a:endParaRPr lang="zh-CN" altLang="en-US" sz="3200" dirty="0">
              <a:solidFill>
                <a:schemeClr val="bg1"/>
              </a:solidFill>
            </a:endParaRPr>
          </a:p>
        </p:txBody>
      </p:sp>
      <p:sp>
        <p:nvSpPr>
          <p:cNvPr id="46" name="文本框 45"/>
          <p:cNvSpPr txBox="1"/>
          <p:nvPr/>
        </p:nvSpPr>
        <p:spPr>
          <a:xfrm>
            <a:off x="5491443" y="2977342"/>
            <a:ext cx="2043953" cy="584775"/>
          </a:xfrm>
          <a:prstGeom prst="rect">
            <a:avLst/>
          </a:prstGeom>
          <a:noFill/>
        </p:spPr>
        <p:txBody>
          <a:bodyPr wrap="square" rtlCol="0">
            <a:spAutoFit/>
          </a:bodyPr>
          <a:lstStyle/>
          <a:p>
            <a:pPr algn="ctr"/>
            <a:r>
              <a:rPr lang="en-US" altLang="zh-CN" sz="3200" b="1" dirty="0" smtClean="0">
                <a:solidFill>
                  <a:schemeClr val="bg1"/>
                </a:solidFill>
                <a:latin typeface="+mj-ea"/>
                <a:ea typeface="+mj-ea"/>
              </a:rPr>
              <a:t>Effective</a:t>
            </a:r>
            <a:endParaRPr lang="zh-CN" altLang="en-US" sz="3200" b="1" dirty="0">
              <a:solidFill>
                <a:schemeClr val="bg1"/>
              </a:solidFill>
              <a:latin typeface="+mj-ea"/>
              <a:ea typeface="+mj-ea"/>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537846" y="2213540"/>
            <a:ext cx="2835670" cy="1210368"/>
            <a:chOff x="817928" y="2521258"/>
            <a:chExt cx="2835670" cy="1210368"/>
          </a:xfrm>
        </p:grpSpPr>
        <p:sp>
          <p:nvSpPr>
            <p:cNvPr id="4" name="矩形 3"/>
            <p:cNvSpPr/>
            <p:nvPr/>
          </p:nvSpPr>
          <p:spPr>
            <a:xfrm>
              <a:off x="817928" y="2521258"/>
              <a:ext cx="2835669" cy="768415"/>
            </a:xfrm>
            <a:prstGeom prst="rect">
              <a:avLst/>
            </a:prstGeom>
          </p:spPr>
          <p:txBody>
            <a:bodyPr wrap="square">
              <a:spAutoFit/>
            </a:bodyPr>
            <a:lstStyle/>
            <a:p>
              <a:pPr>
                <a:lnSpc>
                  <a:spcPct val="120000"/>
                </a:lnSpc>
              </a:pPr>
              <a:r>
                <a:rPr lang="zh-CN" altLang="en-US" sz="4000" b="1" dirty="0">
                  <a:solidFill>
                    <a:schemeClr val="accent1"/>
                  </a:solidFill>
                  <a:latin typeface="+mj-ea"/>
                  <a:ea typeface="+mj-ea"/>
                </a:rPr>
                <a:t>研究成果</a:t>
              </a:r>
              <a:endParaRPr lang="zh-CN" altLang="en-US" sz="4000" b="1" dirty="0">
                <a:solidFill>
                  <a:schemeClr val="accent1"/>
                </a:solidFill>
                <a:latin typeface="+mj-ea"/>
                <a:ea typeface="+mj-ea"/>
              </a:endParaRPr>
            </a:p>
          </p:txBody>
        </p:sp>
        <p:sp>
          <p:nvSpPr>
            <p:cNvPr id="7" name="文本框 6"/>
            <p:cNvSpPr txBox="1"/>
            <p:nvPr/>
          </p:nvSpPr>
          <p:spPr>
            <a:xfrm>
              <a:off x="817929" y="3283481"/>
              <a:ext cx="2835669" cy="323165"/>
            </a:xfrm>
            <a:prstGeom prst="rect">
              <a:avLst/>
            </a:prstGeom>
            <a:noFill/>
          </p:spPr>
          <p:txBody>
            <a:bodyPr wrap="square" rtlCol="0">
              <a:spAutoFit/>
            </a:bodyPr>
            <a:lstStyle/>
            <a:p>
              <a:r>
                <a:rPr lang="en-US" altLang="zh-CN" sz="1500" dirty="0">
                  <a:solidFill>
                    <a:schemeClr val="tx1">
                      <a:lumMod val="85000"/>
                      <a:lumOff val="15000"/>
                    </a:schemeClr>
                  </a:solidFill>
                  <a:latin typeface="+mn-ea"/>
                </a:rPr>
                <a:t>Research Result</a:t>
              </a:r>
              <a:endParaRPr lang="en-US" altLang="zh-CN" sz="1500" dirty="0">
                <a:solidFill>
                  <a:schemeClr val="tx1">
                    <a:lumMod val="85000"/>
                    <a:lumOff val="15000"/>
                  </a:schemeClr>
                </a:solidFill>
                <a:latin typeface="+mn-ea"/>
              </a:endParaRPr>
            </a:p>
          </p:txBody>
        </p:sp>
        <p:cxnSp>
          <p:nvCxnSpPr>
            <p:cNvPr id="9" name="直接连接符 8"/>
            <p:cNvCxnSpPr/>
            <p:nvPr/>
          </p:nvCxnSpPr>
          <p:spPr>
            <a:xfrm>
              <a:off x="907676" y="3731626"/>
              <a:ext cx="2146763"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13448" y="3702702"/>
            <a:ext cx="9157448" cy="874250"/>
            <a:chOff x="-13448" y="3662361"/>
            <a:chExt cx="9157448" cy="874250"/>
          </a:xfrm>
        </p:grpSpPr>
        <p:sp>
          <p:nvSpPr>
            <p:cNvPr id="14" name="任意多边形 13"/>
            <p:cNvSpPr/>
            <p:nvPr/>
          </p:nvSpPr>
          <p:spPr>
            <a:xfrm>
              <a:off x="-13447" y="3662361"/>
              <a:ext cx="9157447" cy="744225"/>
            </a:xfrm>
            <a:custGeom>
              <a:avLst/>
              <a:gdLst>
                <a:gd name="connsiteX0" fmla="*/ 0 w 9130553"/>
                <a:gd name="connsiteY0" fmla="*/ 336367 h 771245"/>
                <a:gd name="connsiteX1" fmla="*/ 1600200 w 9130553"/>
                <a:gd name="connsiteY1" fmla="*/ 191 h 771245"/>
                <a:gd name="connsiteX2" fmla="*/ 4020671 w 9130553"/>
                <a:gd name="connsiteY2" fmla="*/ 376709 h 771245"/>
                <a:gd name="connsiteX3" fmla="*/ 5472953 w 9130553"/>
                <a:gd name="connsiteY3" fmla="*/ 672544 h 771245"/>
                <a:gd name="connsiteX4" fmla="*/ 6494929 w 9130553"/>
                <a:gd name="connsiteY4" fmla="*/ 766673 h 771245"/>
                <a:gd name="connsiteX5" fmla="*/ 9130553 w 9130553"/>
                <a:gd name="connsiteY5" fmla="*/ 551520 h 771245"/>
                <a:gd name="connsiteX0-1" fmla="*/ 0 w 9130553"/>
                <a:gd name="connsiteY0-2" fmla="*/ 336367 h 810090"/>
                <a:gd name="connsiteX1-3" fmla="*/ 1600200 w 9130553"/>
                <a:gd name="connsiteY1-4" fmla="*/ 191 h 810090"/>
                <a:gd name="connsiteX2-5" fmla="*/ 4020671 w 9130553"/>
                <a:gd name="connsiteY2-6" fmla="*/ 376709 h 810090"/>
                <a:gd name="connsiteX3-7" fmla="*/ 5472953 w 9130553"/>
                <a:gd name="connsiteY3-8" fmla="*/ 672544 h 810090"/>
                <a:gd name="connsiteX4-9" fmla="*/ 6494929 w 9130553"/>
                <a:gd name="connsiteY4-10" fmla="*/ 807014 h 810090"/>
                <a:gd name="connsiteX5-11" fmla="*/ 9130553 w 9130553"/>
                <a:gd name="connsiteY5-12" fmla="*/ 551520 h 810090"/>
                <a:gd name="connsiteX0-13" fmla="*/ 0 w 9130553"/>
                <a:gd name="connsiteY0-14" fmla="*/ 336367 h 810090"/>
                <a:gd name="connsiteX1-15" fmla="*/ 1600200 w 9130553"/>
                <a:gd name="connsiteY1-16" fmla="*/ 191 h 810090"/>
                <a:gd name="connsiteX2-17" fmla="*/ 4020671 w 9130553"/>
                <a:gd name="connsiteY2-18" fmla="*/ 376709 h 810090"/>
                <a:gd name="connsiteX3-19" fmla="*/ 5472953 w 9130553"/>
                <a:gd name="connsiteY3-20" fmla="*/ 672544 h 810090"/>
                <a:gd name="connsiteX4-21" fmla="*/ 6494929 w 9130553"/>
                <a:gd name="connsiteY4-22" fmla="*/ 807014 h 810090"/>
                <a:gd name="connsiteX5-23" fmla="*/ 9130553 w 9130553"/>
                <a:gd name="connsiteY5-24" fmla="*/ 551520 h 810090"/>
                <a:gd name="connsiteX0-25" fmla="*/ 0 w 9130553"/>
                <a:gd name="connsiteY0-26" fmla="*/ 336367 h 810090"/>
                <a:gd name="connsiteX1-27" fmla="*/ 1600200 w 9130553"/>
                <a:gd name="connsiteY1-28" fmla="*/ 191 h 810090"/>
                <a:gd name="connsiteX2-29" fmla="*/ 4020671 w 9130553"/>
                <a:gd name="connsiteY2-30" fmla="*/ 376709 h 810090"/>
                <a:gd name="connsiteX3-31" fmla="*/ 5472953 w 9130553"/>
                <a:gd name="connsiteY3-32" fmla="*/ 672544 h 810090"/>
                <a:gd name="connsiteX4-33" fmla="*/ 6494929 w 9130553"/>
                <a:gd name="connsiteY4-34" fmla="*/ 807014 h 810090"/>
                <a:gd name="connsiteX5-35" fmla="*/ 9130553 w 9130553"/>
                <a:gd name="connsiteY5-36" fmla="*/ 551520 h 810090"/>
                <a:gd name="connsiteX0-37" fmla="*/ 0 w 9130553"/>
                <a:gd name="connsiteY0-38" fmla="*/ 336367 h 807014"/>
                <a:gd name="connsiteX1-39" fmla="*/ 1600200 w 9130553"/>
                <a:gd name="connsiteY1-40" fmla="*/ 191 h 807014"/>
                <a:gd name="connsiteX2-41" fmla="*/ 4020671 w 9130553"/>
                <a:gd name="connsiteY2-42" fmla="*/ 376709 h 807014"/>
                <a:gd name="connsiteX3-43" fmla="*/ 6494929 w 9130553"/>
                <a:gd name="connsiteY3-44" fmla="*/ 807014 h 807014"/>
                <a:gd name="connsiteX4-45" fmla="*/ 9130553 w 9130553"/>
                <a:gd name="connsiteY4-46" fmla="*/ 551520 h 807014"/>
                <a:gd name="connsiteX0-47" fmla="*/ 0 w 9130553"/>
                <a:gd name="connsiteY0-48" fmla="*/ 336367 h 739779"/>
                <a:gd name="connsiteX1-49" fmla="*/ 1600200 w 9130553"/>
                <a:gd name="connsiteY1-50" fmla="*/ 191 h 739779"/>
                <a:gd name="connsiteX2-51" fmla="*/ 4020671 w 9130553"/>
                <a:gd name="connsiteY2-52" fmla="*/ 376709 h 739779"/>
                <a:gd name="connsiteX3-53" fmla="*/ 6252882 w 9130553"/>
                <a:gd name="connsiteY3-54" fmla="*/ 739779 h 739779"/>
                <a:gd name="connsiteX4-55" fmla="*/ 9130553 w 9130553"/>
                <a:gd name="connsiteY4-56" fmla="*/ 551520 h 739779"/>
                <a:gd name="connsiteX0-57" fmla="*/ 0 w 9130553"/>
                <a:gd name="connsiteY0-58" fmla="*/ 336367 h 744225"/>
                <a:gd name="connsiteX1-59" fmla="*/ 1600200 w 9130553"/>
                <a:gd name="connsiteY1-60" fmla="*/ 191 h 744225"/>
                <a:gd name="connsiteX2-61" fmla="*/ 4020671 w 9130553"/>
                <a:gd name="connsiteY2-62" fmla="*/ 376709 h 744225"/>
                <a:gd name="connsiteX3-63" fmla="*/ 6252882 w 9130553"/>
                <a:gd name="connsiteY3-64" fmla="*/ 739779 h 744225"/>
                <a:gd name="connsiteX4-65" fmla="*/ 9130553 w 9130553"/>
                <a:gd name="connsiteY4-66" fmla="*/ 551520 h 7442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30553" h="744225">
                  <a:moveTo>
                    <a:pt x="0" y="336367"/>
                  </a:moveTo>
                  <a:cubicBezTo>
                    <a:pt x="465044" y="164917"/>
                    <a:pt x="930088" y="-6533"/>
                    <a:pt x="1600200" y="191"/>
                  </a:cubicBezTo>
                  <a:cubicBezTo>
                    <a:pt x="2270312" y="6915"/>
                    <a:pt x="3245224" y="253444"/>
                    <a:pt x="4020671" y="376709"/>
                  </a:cubicBezTo>
                  <a:cubicBezTo>
                    <a:pt x="4796118" y="499974"/>
                    <a:pt x="5212977" y="710644"/>
                    <a:pt x="6252882" y="739779"/>
                  </a:cubicBezTo>
                  <a:cubicBezTo>
                    <a:pt x="7292787" y="768914"/>
                    <a:pt x="8117541" y="649011"/>
                    <a:pt x="9130553" y="551520"/>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3448" y="3810260"/>
              <a:ext cx="9157447" cy="632221"/>
            </a:xfrm>
            <a:custGeom>
              <a:avLst/>
              <a:gdLst>
                <a:gd name="connsiteX0" fmla="*/ 0 w 9144000"/>
                <a:gd name="connsiteY0" fmla="*/ 430515 h 632221"/>
                <a:gd name="connsiteX1" fmla="*/ 2944906 w 9144000"/>
                <a:gd name="connsiteY1" fmla="*/ 210 h 632221"/>
                <a:gd name="connsiteX2" fmla="*/ 5795682 w 9144000"/>
                <a:gd name="connsiteY2" fmla="*/ 376727 h 632221"/>
                <a:gd name="connsiteX3" fmla="*/ 9144000 w 9144000"/>
                <a:gd name="connsiteY3" fmla="*/ 632221 h 632221"/>
              </a:gdLst>
              <a:ahLst/>
              <a:cxnLst>
                <a:cxn ang="0">
                  <a:pos x="connsiteX0" y="connsiteY0"/>
                </a:cxn>
                <a:cxn ang="0">
                  <a:pos x="connsiteX1" y="connsiteY1"/>
                </a:cxn>
                <a:cxn ang="0">
                  <a:pos x="connsiteX2" y="connsiteY2"/>
                </a:cxn>
                <a:cxn ang="0">
                  <a:pos x="connsiteX3" y="connsiteY3"/>
                </a:cxn>
              </a:cxnLst>
              <a:rect l="l" t="t" r="r" b="b"/>
              <a:pathLst>
                <a:path w="9144000" h="632221">
                  <a:moveTo>
                    <a:pt x="0" y="430515"/>
                  </a:moveTo>
                  <a:cubicBezTo>
                    <a:pt x="989479" y="219845"/>
                    <a:pt x="1978959" y="9175"/>
                    <a:pt x="2944906" y="210"/>
                  </a:cubicBezTo>
                  <a:cubicBezTo>
                    <a:pt x="3910853" y="-8755"/>
                    <a:pt x="4762500" y="271392"/>
                    <a:pt x="5795682" y="376727"/>
                  </a:cubicBezTo>
                  <a:cubicBezTo>
                    <a:pt x="6828864" y="482062"/>
                    <a:pt x="7986432" y="557141"/>
                    <a:pt x="9144000" y="632221"/>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3447" y="4116434"/>
              <a:ext cx="9157447" cy="420177"/>
            </a:xfrm>
            <a:custGeom>
              <a:avLst/>
              <a:gdLst>
                <a:gd name="connsiteX0" fmla="*/ 0 w 9157447"/>
                <a:gd name="connsiteY0" fmla="*/ 420177 h 420177"/>
                <a:gd name="connsiteX1" fmla="*/ 5647765 w 9157447"/>
                <a:gd name="connsiteY1" fmla="*/ 3318 h 420177"/>
                <a:gd name="connsiteX2" fmla="*/ 9157447 w 9157447"/>
                <a:gd name="connsiteY2" fmla="*/ 258812 h 420177"/>
              </a:gdLst>
              <a:ahLst/>
              <a:cxnLst>
                <a:cxn ang="0">
                  <a:pos x="connsiteX0" y="connsiteY0"/>
                </a:cxn>
                <a:cxn ang="0">
                  <a:pos x="connsiteX1" y="connsiteY1"/>
                </a:cxn>
                <a:cxn ang="0">
                  <a:pos x="connsiteX2" y="connsiteY2"/>
                </a:cxn>
              </a:cxnLst>
              <a:rect l="l" t="t" r="r" b="b"/>
              <a:pathLst>
                <a:path w="9157447" h="420177">
                  <a:moveTo>
                    <a:pt x="0" y="420177"/>
                  </a:moveTo>
                  <a:cubicBezTo>
                    <a:pt x="2060762" y="225194"/>
                    <a:pt x="4121524" y="30212"/>
                    <a:pt x="5647765" y="3318"/>
                  </a:cubicBezTo>
                  <a:cubicBezTo>
                    <a:pt x="7174006" y="-23576"/>
                    <a:pt x="8165726" y="117618"/>
                    <a:pt x="9157447" y="258812"/>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0"/>
          </p:nvPr>
        </p:nvSpPr>
        <p:spPr/>
        <p:txBody>
          <a:bodyPr>
            <a:normAutofit lnSpcReduction="10000"/>
          </a:bodyPr>
          <a:lstStyle/>
          <a:p>
            <a:r>
              <a:rPr lang="en-US" altLang="zh-CN" dirty="0" smtClean="0"/>
              <a:t>Experiment</a:t>
            </a:r>
            <a:endParaRPr lang="en-US" altLang="zh-CN" dirty="0"/>
          </a:p>
        </p:txBody>
      </p:sp>
      <p:sp>
        <p:nvSpPr>
          <p:cNvPr id="5" name="文本占位符 4"/>
          <p:cNvSpPr>
            <a:spLocks noGrp="1"/>
          </p:cNvSpPr>
          <p:nvPr>
            <p:ph type="body" sz="quarter" idx="11"/>
          </p:nvPr>
        </p:nvSpPr>
        <p:spPr/>
        <p:txBody>
          <a:bodyPr/>
          <a:lstStyle/>
          <a:p>
            <a:r>
              <a:rPr lang="zh-CN" altLang="en-US" dirty="0" smtClean="0"/>
              <a:t>实验</a:t>
            </a:r>
            <a:endParaRPr lang="zh-CN" altLang="en-US" dirty="0"/>
          </a:p>
        </p:txBody>
      </p:sp>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69868" y="1328400"/>
            <a:ext cx="7804265" cy="4597200"/>
          </a:xfrm>
          <a:prstGeom prst="rect">
            <a:avLst/>
          </a:prstGeom>
        </p:spPr>
      </p:pic>
      <p:sp>
        <p:nvSpPr>
          <p:cNvPr id="7" name="矩形 6"/>
          <p:cNvSpPr/>
          <p:nvPr/>
        </p:nvSpPr>
        <p:spPr>
          <a:xfrm>
            <a:off x="3210093" y="6186279"/>
            <a:ext cx="2723824" cy="369332"/>
          </a:xfrm>
          <a:prstGeom prst="rect">
            <a:avLst/>
          </a:prstGeom>
        </p:spPr>
        <p:txBody>
          <a:bodyPr wrap="none">
            <a:spAutoFit/>
          </a:bodyPr>
          <a:lstStyle/>
          <a:p>
            <a:pPr algn="ctr"/>
            <a:r>
              <a:rPr lang="zh-CN" altLang="en-US" dirty="0" smtClean="0">
                <a:solidFill>
                  <a:schemeClr val="tx1">
                    <a:lumMod val="85000"/>
                    <a:lumOff val="15000"/>
                  </a:schemeClr>
                </a:solidFill>
              </a:rPr>
              <a:t>用一张图片引出实验部分</a:t>
            </a:r>
            <a:endParaRPr lang="zh-CN" altLang="en-US" dirty="0">
              <a:solidFill>
                <a:schemeClr val="tx1">
                  <a:lumMod val="85000"/>
                  <a:lumOff val="15000"/>
                </a:schemeClr>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Experiment Approach </a:t>
            </a:r>
            <a:endParaRPr lang="en-US" altLang="zh-CN" dirty="0"/>
          </a:p>
        </p:txBody>
      </p:sp>
      <p:sp>
        <p:nvSpPr>
          <p:cNvPr id="3" name="文本占位符 2"/>
          <p:cNvSpPr>
            <a:spLocks noGrp="1"/>
          </p:cNvSpPr>
          <p:nvPr>
            <p:ph type="body" sz="quarter" idx="11"/>
          </p:nvPr>
        </p:nvSpPr>
        <p:spPr/>
        <p:txBody>
          <a:bodyPr/>
          <a:lstStyle/>
          <a:p>
            <a:r>
              <a:rPr lang="zh-CN" altLang="en-US" dirty="0" smtClean="0"/>
              <a:t>实验方案对比</a:t>
            </a:r>
            <a:endParaRPr lang="zh-CN" altLang="en-US" dirty="0"/>
          </a:p>
        </p:txBody>
      </p:sp>
      <p:graphicFrame>
        <p:nvGraphicFramePr>
          <p:cNvPr id="4" name="表格 3"/>
          <p:cNvGraphicFramePr>
            <a:graphicFrameLocks noGrp="1"/>
          </p:cNvGraphicFramePr>
          <p:nvPr/>
        </p:nvGraphicFramePr>
        <p:xfrm>
          <a:off x="732971" y="1550004"/>
          <a:ext cx="7678059" cy="4140000"/>
        </p:xfrm>
        <a:graphic>
          <a:graphicData uri="http://schemas.openxmlformats.org/drawingml/2006/table">
            <a:tbl>
              <a:tblPr firstRow="1" bandRow="1">
                <a:tableStyleId>{3B4B98B0-60AC-42C2-AFA5-B58CD77FA1E5}</a:tableStyleId>
              </a:tblPr>
              <a:tblGrid>
                <a:gridCol w="2559353"/>
                <a:gridCol w="2559353"/>
                <a:gridCol w="2559353"/>
              </a:tblGrid>
              <a:tr h="828000">
                <a:tc>
                  <a:txBody>
                    <a:bodyPr/>
                    <a:lstStyle/>
                    <a:p>
                      <a:pPr marL="0" algn="ctr" defTabSz="914400" rtl="0" eaLnBrk="1" latinLnBrk="0" hangingPunct="1"/>
                      <a:r>
                        <a:rPr lang="zh-CN" altLang="en-US" sz="2400" b="0" kern="1200" dirty="0" smtClean="0">
                          <a:solidFill>
                            <a:schemeClr val="accent1"/>
                          </a:solidFill>
                          <a:latin typeface="+mj-ea"/>
                          <a:ea typeface="+mj-ea"/>
                          <a:cs typeface="+mn-cs"/>
                        </a:rPr>
                        <a:t>方案</a:t>
                      </a:r>
                      <a:endParaRPr lang="zh-CN" altLang="en-US" sz="2400" b="0" kern="1200" dirty="0">
                        <a:solidFill>
                          <a:schemeClr val="accent1"/>
                        </a:solidFill>
                        <a:latin typeface="+mj-ea"/>
                        <a:ea typeface="+mj-ea"/>
                        <a:cs typeface="+mn-cs"/>
                      </a:endParaRPr>
                    </a:p>
                  </a:txBody>
                  <a:tcPr anchor="ctr"/>
                </a:tc>
                <a:tc>
                  <a:txBody>
                    <a:bodyPr/>
                    <a:lstStyle/>
                    <a:p>
                      <a:pPr marL="0" algn="ctr" defTabSz="914400" rtl="0" eaLnBrk="1" latinLnBrk="0" hangingPunct="1"/>
                      <a:r>
                        <a:rPr lang="zh-CN" altLang="en-US" sz="2400" b="0" kern="1200" dirty="0" smtClean="0">
                          <a:solidFill>
                            <a:schemeClr val="accent1"/>
                          </a:solidFill>
                          <a:latin typeface="+mj-ea"/>
                          <a:ea typeface="+mj-ea"/>
                          <a:cs typeface="+mn-cs"/>
                        </a:rPr>
                        <a:t>优点</a:t>
                      </a:r>
                      <a:endParaRPr lang="zh-CN" altLang="en-US" sz="2400" b="0" kern="1200" dirty="0">
                        <a:solidFill>
                          <a:schemeClr val="accent1"/>
                        </a:solidFill>
                        <a:latin typeface="+mj-ea"/>
                        <a:ea typeface="+mj-ea"/>
                        <a:cs typeface="+mn-cs"/>
                      </a:endParaRPr>
                    </a:p>
                  </a:txBody>
                  <a:tcPr anchor="ctr"/>
                </a:tc>
                <a:tc>
                  <a:txBody>
                    <a:bodyPr/>
                    <a:lstStyle/>
                    <a:p>
                      <a:pPr algn="ctr"/>
                      <a:r>
                        <a:rPr lang="zh-CN" altLang="en-US" sz="2400" b="0" dirty="0" smtClean="0">
                          <a:solidFill>
                            <a:schemeClr val="accent1"/>
                          </a:solidFill>
                          <a:latin typeface="+mj-ea"/>
                          <a:ea typeface="+mj-ea"/>
                        </a:rPr>
                        <a:t>缺点</a:t>
                      </a:r>
                      <a:endParaRPr lang="zh-CN" altLang="en-US" sz="2400" b="0" dirty="0">
                        <a:solidFill>
                          <a:schemeClr val="accent1"/>
                        </a:solidFill>
                        <a:latin typeface="+mj-ea"/>
                        <a:ea typeface="+mj-ea"/>
                      </a:endParaRPr>
                    </a:p>
                  </a:txBody>
                  <a:tcPr anchor="ctr"/>
                </a:tc>
              </a:tr>
              <a:tr h="828000">
                <a:tc>
                  <a:txBody>
                    <a:bodyPr/>
                    <a:lstStyle/>
                    <a:p>
                      <a:pPr marL="0" algn="ctr" defTabSz="914400" rtl="0" eaLnBrk="1" latinLnBrk="0" hangingPunct="1"/>
                      <a:r>
                        <a:rPr lang="zh-CN" altLang="en-US" sz="2400" b="0" kern="1200" dirty="0" smtClean="0">
                          <a:solidFill>
                            <a:schemeClr val="accent1"/>
                          </a:solidFill>
                          <a:latin typeface="+mj-ea"/>
                          <a:ea typeface="+mj-ea"/>
                          <a:cs typeface="+mn-cs"/>
                        </a:rPr>
                        <a:t>方案</a:t>
                      </a:r>
                      <a:r>
                        <a:rPr lang="en-US" altLang="zh-CN" sz="2400" b="0" kern="1200" dirty="0" smtClean="0">
                          <a:solidFill>
                            <a:schemeClr val="accent1"/>
                          </a:solidFill>
                          <a:latin typeface="+mj-ea"/>
                          <a:ea typeface="+mj-ea"/>
                          <a:cs typeface="+mn-cs"/>
                        </a:rPr>
                        <a:t>A</a:t>
                      </a:r>
                      <a:endParaRPr lang="zh-CN" altLang="en-US" sz="2400" b="0" kern="1200" dirty="0">
                        <a:solidFill>
                          <a:schemeClr val="accent1"/>
                        </a:solidFill>
                        <a:latin typeface="+mj-ea"/>
                        <a:ea typeface="+mj-ea"/>
                        <a:cs typeface="+mn-cs"/>
                      </a:endParaRPr>
                    </a:p>
                  </a:txBody>
                  <a:tcPr anchor="ctr">
                    <a:solidFill>
                      <a:schemeClr val="accent1">
                        <a:alpha val="10000"/>
                      </a:schemeClr>
                    </a:solidFill>
                  </a:tcPr>
                </a:tc>
                <a:tc>
                  <a:txBody>
                    <a:bodyPr/>
                    <a:lstStyle/>
                    <a:p>
                      <a:pPr algn="ctr"/>
                      <a:r>
                        <a:rPr lang="zh-CN" altLang="en-US" sz="2000" dirty="0" smtClean="0">
                          <a:latin typeface="微软雅黑 Light" panose="020B0502040204020203" charset="-122"/>
                          <a:ea typeface="微软雅黑 Light" panose="020B0502040204020203" charset="-122"/>
                        </a:rPr>
                        <a:t>优点</a:t>
                      </a:r>
                      <a:r>
                        <a:rPr lang="en-US" altLang="zh-CN" sz="2000" dirty="0" smtClean="0">
                          <a:latin typeface="微软雅黑 Light" panose="020B0502040204020203" charset="-122"/>
                          <a:ea typeface="微软雅黑 Light" panose="020B0502040204020203" charset="-122"/>
                        </a:rPr>
                        <a:t>A</a:t>
                      </a:r>
                      <a:endParaRPr lang="zh-CN" altLang="en-US" sz="2000" dirty="0">
                        <a:latin typeface="微软雅黑 Light" panose="020B0502040204020203" charset="-122"/>
                        <a:ea typeface="微软雅黑 Light" panose="020B0502040204020203" charset="-122"/>
                      </a:endParaRPr>
                    </a:p>
                  </a:txBody>
                  <a:tcPr anchor="ctr">
                    <a:solidFill>
                      <a:schemeClr val="accent1">
                        <a:alpha val="10000"/>
                      </a:schemeClr>
                    </a:solidFill>
                  </a:tcPr>
                </a:tc>
                <a:tc>
                  <a:txBody>
                    <a:bodyPr/>
                    <a:lstStyle/>
                    <a:p>
                      <a:pPr algn="ctr"/>
                      <a:r>
                        <a:rPr lang="zh-CN" altLang="en-US" sz="2000" dirty="0" smtClean="0">
                          <a:solidFill>
                            <a:srgbClr val="C00000"/>
                          </a:solidFill>
                          <a:latin typeface="+mn-ea"/>
                          <a:ea typeface="+mn-ea"/>
                        </a:rPr>
                        <a:t>缺点</a:t>
                      </a:r>
                      <a:r>
                        <a:rPr lang="en-US" altLang="zh-CN" sz="2000" dirty="0" smtClean="0">
                          <a:solidFill>
                            <a:srgbClr val="C00000"/>
                          </a:solidFill>
                          <a:latin typeface="+mn-ea"/>
                          <a:ea typeface="+mn-ea"/>
                        </a:rPr>
                        <a:t>A</a:t>
                      </a:r>
                      <a:endParaRPr lang="zh-CN" altLang="en-US" sz="2000" dirty="0">
                        <a:solidFill>
                          <a:srgbClr val="C00000"/>
                        </a:solidFill>
                        <a:latin typeface="+mn-ea"/>
                        <a:ea typeface="+mn-ea"/>
                      </a:endParaRPr>
                    </a:p>
                  </a:txBody>
                  <a:tcPr anchor="ctr">
                    <a:solidFill>
                      <a:schemeClr val="accent1">
                        <a:alpha val="10000"/>
                      </a:schemeClr>
                    </a:solidFill>
                  </a:tcPr>
                </a:tc>
              </a:tr>
              <a:tr h="828000">
                <a:tc>
                  <a:txBody>
                    <a:bodyPr/>
                    <a:lstStyle/>
                    <a:p>
                      <a:pPr algn="ctr"/>
                      <a:r>
                        <a:rPr lang="zh-CN" altLang="en-US" sz="2400" b="0" kern="1200" dirty="0" smtClean="0">
                          <a:solidFill>
                            <a:schemeClr val="accent1"/>
                          </a:solidFill>
                          <a:latin typeface="+mj-ea"/>
                          <a:ea typeface="+mj-ea"/>
                          <a:cs typeface="+mn-cs"/>
                        </a:rPr>
                        <a:t>方案</a:t>
                      </a:r>
                      <a:r>
                        <a:rPr lang="en-US" altLang="zh-CN" sz="2400" b="0" kern="1200" dirty="0" smtClean="0">
                          <a:solidFill>
                            <a:schemeClr val="accent1"/>
                          </a:solidFill>
                          <a:latin typeface="+mj-ea"/>
                          <a:ea typeface="+mj-ea"/>
                          <a:cs typeface="+mn-cs"/>
                        </a:rPr>
                        <a:t>B</a:t>
                      </a:r>
                      <a:endParaRPr lang="zh-CN" altLang="en-US" sz="2400" b="0" kern="1200" dirty="0">
                        <a:solidFill>
                          <a:schemeClr val="accent1"/>
                        </a:solidFill>
                        <a:latin typeface="+mj-ea"/>
                        <a:ea typeface="+mj-ea"/>
                        <a:cs typeface="+mn-cs"/>
                      </a:endParaRPr>
                    </a:p>
                  </a:txBody>
                  <a:tcPr anchor="ctr"/>
                </a:tc>
                <a:tc>
                  <a:txBody>
                    <a:bodyPr/>
                    <a:lstStyle/>
                    <a:p>
                      <a:pPr algn="ctr"/>
                      <a:r>
                        <a:rPr lang="zh-CN" altLang="en-US" sz="2000" dirty="0" smtClean="0">
                          <a:latin typeface="微软雅黑 Light" panose="020B0502040204020203" charset="-122"/>
                          <a:ea typeface="微软雅黑 Light" panose="020B0502040204020203" charset="-122"/>
                        </a:rPr>
                        <a:t>优点</a:t>
                      </a:r>
                      <a:r>
                        <a:rPr lang="en-US" altLang="zh-CN" sz="2000" dirty="0" smtClean="0">
                          <a:latin typeface="微软雅黑 Light" panose="020B0502040204020203" charset="-122"/>
                          <a:ea typeface="微软雅黑 Light" panose="020B0502040204020203" charset="-122"/>
                        </a:rPr>
                        <a:t>B</a:t>
                      </a:r>
                      <a:endParaRPr lang="zh-CN" altLang="en-US" sz="2000" dirty="0">
                        <a:latin typeface="微软雅黑 Light" panose="020B0502040204020203" charset="-122"/>
                        <a:ea typeface="微软雅黑 Light" panose="020B0502040204020203" charset="-122"/>
                      </a:endParaRPr>
                    </a:p>
                  </a:txBody>
                  <a:tcPr anchor="ctr"/>
                </a:tc>
                <a:tc>
                  <a:txBody>
                    <a:bodyPr/>
                    <a:lstStyle/>
                    <a:p>
                      <a:pPr algn="ctr"/>
                      <a:r>
                        <a:rPr lang="zh-CN" altLang="en-US" sz="2000" dirty="0" smtClean="0">
                          <a:latin typeface="微软雅黑 Light" panose="020B0502040204020203" charset="-122"/>
                          <a:ea typeface="微软雅黑 Light" panose="020B0502040204020203" charset="-122"/>
                        </a:rPr>
                        <a:t>缺点</a:t>
                      </a:r>
                      <a:r>
                        <a:rPr lang="en-US" altLang="zh-CN" sz="2000" dirty="0" smtClean="0">
                          <a:latin typeface="微软雅黑 Light" panose="020B0502040204020203" charset="-122"/>
                          <a:ea typeface="微软雅黑 Light" panose="020B0502040204020203" charset="-122"/>
                        </a:rPr>
                        <a:t>B</a:t>
                      </a:r>
                      <a:endParaRPr lang="zh-CN" altLang="en-US" sz="2000" dirty="0">
                        <a:latin typeface="微软雅黑 Light" panose="020B0502040204020203" charset="-122"/>
                        <a:ea typeface="微软雅黑 Light" panose="020B0502040204020203" charset="-122"/>
                      </a:endParaRPr>
                    </a:p>
                  </a:txBody>
                  <a:tcPr anchor="ctr"/>
                </a:tc>
              </a:tr>
              <a:tr h="828000">
                <a:tc>
                  <a:txBody>
                    <a:bodyPr/>
                    <a:lstStyle/>
                    <a:p>
                      <a:pPr marL="0" algn="ctr" defTabSz="914400" rtl="0" eaLnBrk="1" latinLnBrk="0" hangingPunct="1"/>
                      <a:r>
                        <a:rPr lang="zh-CN" altLang="en-US" sz="2400" b="0" kern="1200" dirty="0" smtClean="0">
                          <a:solidFill>
                            <a:schemeClr val="accent1"/>
                          </a:solidFill>
                          <a:latin typeface="+mj-ea"/>
                          <a:ea typeface="+mj-ea"/>
                          <a:cs typeface="+mn-cs"/>
                        </a:rPr>
                        <a:t>方案</a:t>
                      </a:r>
                      <a:r>
                        <a:rPr lang="en-US" altLang="zh-CN" sz="2400" b="0" kern="1200" dirty="0" smtClean="0">
                          <a:solidFill>
                            <a:schemeClr val="accent1"/>
                          </a:solidFill>
                          <a:latin typeface="+mj-ea"/>
                          <a:ea typeface="+mj-ea"/>
                          <a:cs typeface="+mn-cs"/>
                        </a:rPr>
                        <a:t>C</a:t>
                      </a:r>
                      <a:endParaRPr lang="zh-CN" altLang="en-US" sz="2400" b="0" kern="1200" dirty="0">
                        <a:solidFill>
                          <a:schemeClr val="accent1"/>
                        </a:solidFill>
                        <a:latin typeface="+mj-ea"/>
                        <a:ea typeface="+mj-ea"/>
                        <a:cs typeface="+mn-cs"/>
                      </a:endParaRPr>
                    </a:p>
                  </a:txBody>
                  <a:tcPr anchor="ctr">
                    <a:solidFill>
                      <a:schemeClr val="accent1">
                        <a:alpha val="10000"/>
                      </a:schemeClr>
                    </a:solidFill>
                  </a:tcPr>
                </a:tc>
                <a:tc>
                  <a:txBody>
                    <a:bodyPr/>
                    <a:lstStyle/>
                    <a:p>
                      <a:pPr algn="ctr"/>
                      <a:r>
                        <a:rPr lang="zh-CN" altLang="en-US" sz="2000" dirty="0" smtClean="0">
                          <a:solidFill>
                            <a:srgbClr val="C00000"/>
                          </a:solidFill>
                          <a:latin typeface="+mn-ea"/>
                          <a:ea typeface="+mn-ea"/>
                        </a:rPr>
                        <a:t>优点</a:t>
                      </a:r>
                      <a:r>
                        <a:rPr lang="en-US" altLang="zh-CN" sz="2000" dirty="0" smtClean="0">
                          <a:solidFill>
                            <a:srgbClr val="C00000"/>
                          </a:solidFill>
                          <a:latin typeface="+mn-ea"/>
                          <a:ea typeface="+mn-ea"/>
                        </a:rPr>
                        <a:t>C</a:t>
                      </a:r>
                      <a:endParaRPr lang="zh-CN" altLang="en-US" sz="2000" dirty="0">
                        <a:solidFill>
                          <a:srgbClr val="C00000"/>
                        </a:solidFill>
                        <a:latin typeface="+mn-ea"/>
                        <a:ea typeface="+mn-ea"/>
                      </a:endParaRPr>
                    </a:p>
                  </a:txBody>
                  <a:tcPr anchor="ctr">
                    <a:solidFill>
                      <a:schemeClr val="accent1">
                        <a:alpha val="10000"/>
                      </a:schemeClr>
                    </a:solidFill>
                  </a:tcPr>
                </a:tc>
                <a:tc>
                  <a:txBody>
                    <a:bodyPr/>
                    <a:lstStyle/>
                    <a:p>
                      <a:pPr algn="ctr"/>
                      <a:r>
                        <a:rPr lang="zh-CN" altLang="en-US" sz="2000" dirty="0" smtClean="0">
                          <a:latin typeface="微软雅黑 Light" panose="020B0502040204020203" charset="-122"/>
                          <a:ea typeface="微软雅黑 Light" panose="020B0502040204020203" charset="-122"/>
                        </a:rPr>
                        <a:t>缺点</a:t>
                      </a:r>
                      <a:r>
                        <a:rPr lang="en-US" altLang="zh-CN" sz="2000" dirty="0" smtClean="0">
                          <a:latin typeface="微软雅黑 Light" panose="020B0502040204020203" charset="-122"/>
                          <a:ea typeface="微软雅黑 Light" panose="020B0502040204020203" charset="-122"/>
                        </a:rPr>
                        <a:t>C</a:t>
                      </a:r>
                      <a:endParaRPr lang="zh-CN" altLang="en-US" sz="2000" dirty="0">
                        <a:latin typeface="微软雅黑 Light" panose="020B0502040204020203" charset="-122"/>
                        <a:ea typeface="微软雅黑 Light" panose="020B0502040204020203" charset="-122"/>
                      </a:endParaRPr>
                    </a:p>
                  </a:txBody>
                  <a:tcPr anchor="ctr">
                    <a:solidFill>
                      <a:schemeClr val="accent1">
                        <a:alpha val="10000"/>
                      </a:schemeClr>
                    </a:solidFill>
                  </a:tcPr>
                </a:tc>
              </a:tr>
              <a:tr h="828000">
                <a:tc>
                  <a:txBody>
                    <a:bodyPr/>
                    <a:lstStyle/>
                    <a:p>
                      <a:pPr marL="0" algn="ctr" defTabSz="914400" rtl="0" eaLnBrk="1" latinLnBrk="0" hangingPunct="1"/>
                      <a:r>
                        <a:rPr lang="zh-CN" altLang="en-US" sz="2400" b="0" kern="1200" dirty="0" smtClean="0">
                          <a:solidFill>
                            <a:schemeClr val="accent1"/>
                          </a:solidFill>
                          <a:latin typeface="+mj-ea"/>
                          <a:ea typeface="+mj-ea"/>
                          <a:cs typeface="+mn-cs"/>
                        </a:rPr>
                        <a:t>方案</a:t>
                      </a:r>
                      <a:r>
                        <a:rPr lang="en-US" altLang="zh-CN" sz="2400" b="0" kern="1200" dirty="0" smtClean="0">
                          <a:solidFill>
                            <a:schemeClr val="accent1"/>
                          </a:solidFill>
                          <a:latin typeface="+mj-ea"/>
                          <a:ea typeface="+mj-ea"/>
                          <a:cs typeface="+mn-cs"/>
                        </a:rPr>
                        <a:t>D</a:t>
                      </a:r>
                      <a:endParaRPr lang="zh-CN" altLang="en-US" sz="2400" b="0" kern="1200" dirty="0">
                        <a:solidFill>
                          <a:schemeClr val="accent1"/>
                        </a:solidFill>
                        <a:latin typeface="+mj-ea"/>
                        <a:ea typeface="+mj-ea"/>
                        <a:cs typeface="+mn-cs"/>
                      </a:endParaRPr>
                    </a:p>
                  </a:txBody>
                  <a:tcPr anchor="ctr"/>
                </a:tc>
                <a:tc>
                  <a:txBody>
                    <a:bodyPr/>
                    <a:lstStyle/>
                    <a:p>
                      <a:pPr algn="ctr"/>
                      <a:r>
                        <a:rPr lang="zh-CN" altLang="en-US" sz="2000" dirty="0" smtClean="0">
                          <a:latin typeface="微软雅黑 Light" panose="020B0502040204020203" charset="-122"/>
                          <a:ea typeface="微软雅黑 Light" panose="020B0502040204020203" charset="-122"/>
                        </a:rPr>
                        <a:t>优点</a:t>
                      </a:r>
                      <a:r>
                        <a:rPr lang="en-US" altLang="zh-CN" sz="2000" dirty="0" smtClean="0">
                          <a:latin typeface="微软雅黑 Light" panose="020B0502040204020203" charset="-122"/>
                          <a:ea typeface="微软雅黑 Light" panose="020B0502040204020203" charset="-122"/>
                        </a:rPr>
                        <a:t>D</a:t>
                      </a:r>
                      <a:endParaRPr lang="zh-CN" altLang="en-US" sz="2000" dirty="0">
                        <a:latin typeface="微软雅黑 Light" panose="020B0502040204020203" charset="-122"/>
                        <a:ea typeface="微软雅黑 Light" panose="020B0502040204020203" charset="-122"/>
                      </a:endParaRPr>
                    </a:p>
                  </a:txBody>
                  <a:tcPr anchor="ctr"/>
                </a:tc>
                <a:tc>
                  <a:txBody>
                    <a:bodyPr/>
                    <a:lstStyle/>
                    <a:p>
                      <a:pPr algn="ctr"/>
                      <a:r>
                        <a:rPr lang="zh-CN" altLang="en-US" sz="2000" dirty="0" smtClean="0">
                          <a:latin typeface="微软雅黑 Light" panose="020B0502040204020203" charset="-122"/>
                          <a:ea typeface="微软雅黑 Light" panose="020B0502040204020203" charset="-122"/>
                        </a:rPr>
                        <a:t>缺点</a:t>
                      </a:r>
                      <a:r>
                        <a:rPr lang="en-US" altLang="zh-CN" sz="2000" dirty="0" smtClean="0">
                          <a:latin typeface="微软雅黑 Light" panose="020B0502040204020203" charset="-122"/>
                          <a:ea typeface="微软雅黑 Light" panose="020B0502040204020203" charset="-122"/>
                        </a:rPr>
                        <a:t>D</a:t>
                      </a:r>
                      <a:endParaRPr lang="zh-CN" altLang="en-US" sz="2000" dirty="0">
                        <a:latin typeface="微软雅黑 Light" panose="020B0502040204020203" charset="-122"/>
                        <a:ea typeface="微软雅黑 Light" panose="020B0502040204020203" charset="-122"/>
                      </a:endParaRPr>
                    </a:p>
                  </a:txBody>
                  <a:tcPr anchor="ctr"/>
                </a:tc>
              </a:tr>
            </a:tbl>
          </a:graphicData>
        </a:graphic>
      </p:graphicFrame>
      <p:sp>
        <p:nvSpPr>
          <p:cNvPr id="5" name="矩形 4"/>
          <p:cNvSpPr/>
          <p:nvPr/>
        </p:nvSpPr>
        <p:spPr>
          <a:xfrm>
            <a:off x="2863844" y="6186279"/>
            <a:ext cx="3416320" cy="369332"/>
          </a:xfrm>
          <a:prstGeom prst="rect">
            <a:avLst/>
          </a:prstGeom>
        </p:spPr>
        <p:txBody>
          <a:bodyPr wrap="none">
            <a:spAutoFit/>
          </a:bodyPr>
          <a:lstStyle/>
          <a:p>
            <a:pPr algn="ctr"/>
            <a:r>
              <a:rPr lang="zh-CN" altLang="en-US" dirty="0" smtClean="0">
                <a:solidFill>
                  <a:schemeClr val="tx1">
                    <a:lumMod val="85000"/>
                    <a:lumOff val="15000"/>
                  </a:schemeClr>
                </a:solidFill>
              </a:rPr>
              <a:t>用表格来对比实验中使用的方案</a:t>
            </a:r>
            <a:endParaRPr lang="zh-CN" altLang="en-US" dirty="0">
              <a:solidFill>
                <a:schemeClr val="tx1">
                  <a:lumMod val="85000"/>
                  <a:lumOff val="15000"/>
                </a:schemeClr>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Approach </a:t>
            </a:r>
            <a:r>
              <a:rPr lang="en-US" altLang="zh-CN" dirty="0" smtClean="0"/>
              <a:t>Summary</a:t>
            </a:r>
            <a:endParaRPr lang="en-US" altLang="zh-CN" dirty="0"/>
          </a:p>
        </p:txBody>
      </p:sp>
      <p:sp>
        <p:nvSpPr>
          <p:cNvPr id="3" name="文本占位符 2"/>
          <p:cNvSpPr>
            <a:spLocks noGrp="1"/>
          </p:cNvSpPr>
          <p:nvPr>
            <p:ph type="body" sz="quarter" idx="11"/>
          </p:nvPr>
        </p:nvSpPr>
        <p:spPr/>
        <p:txBody>
          <a:bodyPr/>
          <a:lstStyle/>
          <a:p>
            <a:r>
              <a:rPr lang="zh-CN" altLang="en-US" dirty="0" smtClean="0"/>
              <a:t>方案总结</a:t>
            </a:r>
            <a:endParaRPr lang="zh-CN" altLang="en-US" dirty="0"/>
          </a:p>
        </p:txBody>
      </p:sp>
      <p:sp>
        <p:nvSpPr>
          <p:cNvPr id="34" name="矩形 33"/>
          <p:cNvSpPr/>
          <p:nvPr/>
        </p:nvSpPr>
        <p:spPr>
          <a:xfrm>
            <a:off x="2979262" y="6186279"/>
            <a:ext cx="3185487" cy="369332"/>
          </a:xfrm>
          <a:prstGeom prst="rect">
            <a:avLst/>
          </a:prstGeom>
        </p:spPr>
        <p:txBody>
          <a:bodyPr wrap="none">
            <a:spAutoFit/>
          </a:bodyPr>
          <a:lstStyle/>
          <a:p>
            <a:pPr algn="ctr"/>
            <a:r>
              <a:rPr lang="zh-CN" altLang="en-US" dirty="0" smtClean="0">
                <a:solidFill>
                  <a:schemeClr val="tx1">
                    <a:lumMod val="85000"/>
                    <a:lumOff val="15000"/>
                  </a:schemeClr>
                </a:solidFill>
              </a:rPr>
              <a:t>用图表来表示本文方案的提高</a:t>
            </a:r>
            <a:endParaRPr lang="zh-CN" altLang="en-US" dirty="0">
              <a:solidFill>
                <a:schemeClr val="tx1">
                  <a:lumMod val="85000"/>
                  <a:lumOff val="15000"/>
                </a:schemeClr>
              </a:solidFill>
            </a:endParaRPr>
          </a:p>
        </p:txBody>
      </p:sp>
      <p:grpSp>
        <p:nvGrpSpPr>
          <p:cNvPr id="19" name="组合 18"/>
          <p:cNvGrpSpPr>
            <a:grpSpLocks noChangeAspect="1"/>
          </p:cNvGrpSpPr>
          <p:nvPr/>
        </p:nvGrpSpPr>
        <p:grpSpPr>
          <a:xfrm>
            <a:off x="1096610" y="1979495"/>
            <a:ext cx="1547999" cy="1548000"/>
            <a:chOff x="1123567" y="2124636"/>
            <a:chExt cx="1855695" cy="1855696"/>
          </a:xfrm>
        </p:grpSpPr>
        <p:sp>
          <p:nvSpPr>
            <p:cNvPr id="4" name="椭圆 3"/>
            <p:cNvSpPr/>
            <p:nvPr/>
          </p:nvSpPr>
          <p:spPr>
            <a:xfrm>
              <a:off x="1123567" y="2124636"/>
              <a:ext cx="1855695" cy="185569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a:off x="1188646" y="3379603"/>
              <a:ext cx="1636230" cy="600729"/>
            </a:xfrm>
            <a:custGeom>
              <a:avLst/>
              <a:gdLst>
                <a:gd name="connsiteX0" fmla="*/ 1090529 w 1636230"/>
                <a:gd name="connsiteY0" fmla="*/ 1176 h 600729"/>
                <a:gd name="connsiteX1" fmla="*/ 1621971 w 1636230"/>
                <a:gd name="connsiteY1" fmla="*/ 180140 h 600729"/>
                <a:gd name="connsiteX2" fmla="*/ 1636230 w 1636230"/>
                <a:gd name="connsiteY2" fmla="*/ 184941 h 600729"/>
                <a:gd name="connsiteX3" fmla="*/ 1632154 w 1636230"/>
                <a:gd name="connsiteY3" fmla="*/ 191650 h 600729"/>
                <a:gd name="connsiteX4" fmla="*/ 862768 w 1636230"/>
                <a:gd name="connsiteY4" fmla="*/ 600729 h 600729"/>
                <a:gd name="connsiteX5" fmla="*/ 7835 w 1636230"/>
                <a:gd name="connsiteY5" fmla="*/ 34041 h 600729"/>
                <a:gd name="connsiteX6" fmla="*/ 0 w 1636230"/>
                <a:gd name="connsiteY6" fmla="*/ 12635 h 600729"/>
                <a:gd name="connsiteX7" fmla="*/ 27645 w 1636230"/>
                <a:gd name="connsiteY7" fmla="*/ 18220 h 600729"/>
                <a:gd name="connsiteX8" fmla="*/ 862768 w 1636230"/>
                <a:gd name="connsiteY8" fmla="*/ 111963 h 600729"/>
                <a:gd name="connsiteX9" fmla="*/ 1090529 w 1636230"/>
                <a:gd name="connsiteY9" fmla="*/ 1176 h 60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36230" h="600729">
                  <a:moveTo>
                    <a:pt x="1090529" y="1176"/>
                  </a:moveTo>
                  <a:cubicBezTo>
                    <a:pt x="1267676" y="-13407"/>
                    <a:pt x="1444824" y="111206"/>
                    <a:pt x="1621971" y="180140"/>
                  </a:cubicBezTo>
                  <a:lnTo>
                    <a:pt x="1636230" y="184941"/>
                  </a:lnTo>
                  <a:lnTo>
                    <a:pt x="1632154" y="191650"/>
                  </a:lnTo>
                  <a:cubicBezTo>
                    <a:pt x="1465413" y="438459"/>
                    <a:pt x="1183041" y="600729"/>
                    <a:pt x="862768" y="600729"/>
                  </a:cubicBezTo>
                  <a:cubicBezTo>
                    <a:pt x="478441" y="600729"/>
                    <a:pt x="148690" y="367060"/>
                    <a:pt x="7835" y="34041"/>
                  </a:cubicBezTo>
                  <a:lnTo>
                    <a:pt x="0" y="12635"/>
                  </a:lnTo>
                  <a:lnTo>
                    <a:pt x="27645" y="18220"/>
                  </a:lnTo>
                  <a:cubicBezTo>
                    <a:pt x="306019" y="95298"/>
                    <a:pt x="584394" y="378610"/>
                    <a:pt x="862768" y="111963"/>
                  </a:cubicBezTo>
                  <a:cubicBezTo>
                    <a:pt x="938688" y="39241"/>
                    <a:pt x="1014609" y="7425"/>
                    <a:pt x="1090529" y="117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文本框 22"/>
          <p:cNvSpPr txBox="1"/>
          <p:nvPr/>
        </p:nvSpPr>
        <p:spPr>
          <a:xfrm>
            <a:off x="1073576" y="3701118"/>
            <a:ext cx="1519568" cy="683264"/>
          </a:xfrm>
          <a:prstGeom prst="rect">
            <a:avLst/>
          </a:prstGeom>
          <a:noFill/>
        </p:spPr>
        <p:txBody>
          <a:bodyPr wrap="square" rtlCol="0">
            <a:spAutoFit/>
          </a:bodyPr>
          <a:lstStyle/>
          <a:p>
            <a:pPr algn="ctr">
              <a:lnSpc>
                <a:spcPct val="120000"/>
              </a:lnSpc>
            </a:pPr>
            <a:r>
              <a:rPr lang="zh-CN" altLang="en-US" sz="1600" dirty="0" smtClean="0">
                <a:latin typeface="+mn-ea"/>
              </a:rPr>
              <a:t>算法运行时间为原有算法的</a:t>
            </a:r>
            <a:endParaRPr lang="zh-CN" altLang="en-US" sz="1600" dirty="0">
              <a:latin typeface="+mn-ea"/>
            </a:endParaRPr>
          </a:p>
        </p:txBody>
      </p:sp>
      <p:sp>
        <p:nvSpPr>
          <p:cNvPr id="24" name="文本框 23"/>
          <p:cNvSpPr txBox="1"/>
          <p:nvPr/>
        </p:nvSpPr>
        <p:spPr>
          <a:xfrm>
            <a:off x="996254" y="4414719"/>
            <a:ext cx="1748710" cy="903645"/>
          </a:xfrm>
          <a:prstGeom prst="rect">
            <a:avLst/>
          </a:prstGeom>
          <a:noFill/>
        </p:spPr>
        <p:txBody>
          <a:bodyPr wrap="square" rtlCol="0">
            <a:spAutoFit/>
          </a:bodyPr>
          <a:lstStyle/>
          <a:p>
            <a:pPr algn="ctr">
              <a:lnSpc>
                <a:spcPct val="120000"/>
              </a:lnSpc>
            </a:pPr>
            <a:r>
              <a:rPr lang="en-US" altLang="zh-CN" sz="4800" dirty="0" smtClean="0">
                <a:solidFill>
                  <a:schemeClr val="accent1"/>
                </a:solidFill>
                <a:latin typeface="+mj-ea"/>
                <a:ea typeface="+mj-ea"/>
              </a:rPr>
              <a:t>23</a:t>
            </a:r>
            <a:r>
              <a:rPr lang="en-US" altLang="zh-CN" sz="2400" dirty="0" smtClean="0">
                <a:solidFill>
                  <a:schemeClr val="accent1"/>
                </a:solidFill>
                <a:latin typeface="+mj-ea"/>
                <a:ea typeface="+mj-ea"/>
              </a:rPr>
              <a:t>%</a:t>
            </a:r>
            <a:endParaRPr lang="zh-CN" altLang="en-US" sz="2400" dirty="0">
              <a:solidFill>
                <a:schemeClr val="accent1"/>
              </a:solidFill>
              <a:latin typeface="+mj-ea"/>
              <a:ea typeface="+mj-ea"/>
            </a:endParaRPr>
          </a:p>
        </p:txBody>
      </p:sp>
      <p:grpSp>
        <p:nvGrpSpPr>
          <p:cNvPr id="18" name="组合 17"/>
          <p:cNvGrpSpPr>
            <a:grpSpLocks noChangeAspect="1"/>
          </p:cNvGrpSpPr>
          <p:nvPr/>
        </p:nvGrpSpPr>
        <p:grpSpPr>
          <a:xfrm>
            <a:off x="3747822" y="1979495"/>
            <a:ext cx="1547999" cy="1548000"/>
            <a:chOff x="3644157" y="2124636"/>
            <a:chExt cx="1855695" cy="1855696"/>
          </a:xfrm>
        </p:grpSpPr>
        <p:sp>
          <p:nvSpPr>
            <p:cNvPr id="7" name="椭圆 6"/>
            <p:cNvSpPr/>
            <p:nvPr/>
          </p:nvSpPr>
          <p:spPr>
            <a:xfrm>
              <a:off x="3644157" y="2124636"/>
              <a:ext cx="1855695" cy="185569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3644674" y="3060231"/>
              <a:ext cx="1826212" cy="920101"/>
            </a:xfrm>
            <a:custGeom>
              <a:avLst/>
              <a:gdLst>
                <a:gd name="connsiteX0" fmla="*/ 1155091 w 1826212"/>
                <a:gd name="connsiteY0" fmla="*/ 1176 h 920101"/>
                <a:gd name="connsiteX1" fmla="*/ 1762454 w 1826212"/>
                <a:gd name="connsiteY1" fmla="*/ 205706 h 920101"/>
                <a:gd name="connsiteX2" fmla="*/ 1826212 w 1826212"/>
                <a:gd name="connsiteY2" fmla="*/ 218589 h 920101"/>
                <a:gd name="connsiteX3" fmla="*/ 1813464 w 1826212"/>
                <a:gd name="connsiteY3" fmla="*/ 268167 h 920101"/>
                <a:gd name="connsiteX4" fmla="*/ 927330 w 1826212"/>
                <a:gd name="connsiteY4" fmla="*/ 920101 h 920101"/>
                <a:gd name="connsiteX5" fmla="*/ 4273 w 1826212"/>
                <a:gd name="connsiteY5" fmla="*/ 87120 h 920101"/>
                <a:gd name="connsiteX6" fmla="*/ 0 w 1826212"/>
                <a:gd name="connsiteY6" fmla="*/ 2515 h 920101"/>
                <a:gd name="connsiteX7" fmla="*/ 16286 w 1826212"/>
                <a:gd name="connsiteY7" fmla="*/ 2880 h 920101"/>
                <a:gd name="connsiteX8" fmla="*/ 927330 w 1826212"/>
                <a:gd name="connsiteY8" fmla="*/ 111963 h 920101"/>
                <a:gd name="connsiteX9" fmla="*/ 1155091 w 1826212"/>
                <a:gd name="connsiteY9" fmla="*/ 1176 h 920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6212" h="920101">
                  <a:moveTo>
                    <a:pt x="1155091" y="1176"/>
                  </a:moveTo>
                  <a:cubicBezTo>
                    <a:pt x="1357545" y="-15490"/>
                    <a:pt x="1560000" y="149650"/>
                    <a:pt x="1762454" y="205706"/>
                  </a:cubicBezTo>
                  <a:lnTo>
                    <a:pt x="1826212" y="218589"/>
                  </a:lnTo>
                  <a:lnTo>
                    <a:pt x="1813464" y="268167"/>
                  </a:lnTo>
                  <a:cubicBezTo>
                    <a:pt x="1695988" y="645864"/>
                    <a:pt x="1343685" y="920101"/>
                    <a:pt x="927330" y="920101"/>
                  </a:cubicBezTo>
                  <a:cubicBezTo>
                    <a:pt x="446921" y="920101"/>
                    <a:pt x="51788" y="554993"/>
                    <a:pt x="4273" y="87120"/>
                  </a:cubicBezTo>
                  <a:lnTo>
                    <a:pt x="0" y="2515"/>
                  </a:lnTo>
                  <a:lnTo>
                    <a:pt x="16286" y="2880"/>
                  </a:lnTo>
                  <a:cubicBezTo>
                    <a:pt x="319968" y="39241"/>
                    <a:pt x="623649" y="402851"/>
                    <a:pt x="927330" y="111963"/>
                  </a:cubicBezTo>
                  <a:cubicBezTo>
                    <a:pt x="1003250" y="39241"/>
                    <a:pt x="1079171" y="7425"/>
                    <a:pt x="1155091" y="117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文本框 27"/>
          <p:cNvSpPr txBox="1"/>
          <p:nvPr/>
        </p:nvSpPr>
        <p:spPr>
          <a:xfrm>
            <a:off x="3799621" y="3699811"/>
            <a:ext cx="1444400" cy="683264"/>
          </a:xfrm>
          <a:prstGeom prst="rect">
            <a:avLst/>
          </a:prstGeom>
          <a:noFill/>
        </p:spPr>
        <p:txBody>
          <a:bodyPr wrap="square" rtlCol="0">
            <a:spAutoFit/>
          </a:bodyPr>
          <a:lstStyle/>
          <a:p>
            <a:pPr algn="ctr">
              <a:lnSpc>
                <a:spcPct val="120000"/>
              </a:lnSpc>
            </a:pPr>
            <a:r>
              <a:rPr lang="zh-CN" altLang="en-US" sz="1600" dirty="0">
                <a:latin typeface="+mn-ea"/>
              </a:rPr>
              <a:t>计算结果精度比</a:t>
            </a:r>
            <a:r>
              <a:rPr lang="zh-CN" altLang="en-US" sz="1600" dirty="0" smtClean="0">
                <a:latin typeface="+mn-ea"/>
              </a:rPr>
              <a:t>原算法</a:t>
            </a:r>
            <a:r>
              <a:rPr lang="zh-CN" altLang="en-US" sz="1600" dirty="0">
                <a:latin typeface="+mn-ea"/>
              </a:rPr>
              <a:t>提高</a:t>
            </a:r>
            <a:endParaRPr lang="zh-CN" altLang="en-US" sz="1600" dirty="0">
              <a:latin typeface="+mn-ea"/>
            </a:endParaRPr>
          </a:p>
        </p:txBody>
      </p:sp>
      <p:sp>
        <p:nvSpPr>
          <p:cNvPr id="29" name="文本框 28"/>
          <p:cNvSpPr txBox="1"/>
          <p:nvPr/>
        </p:nvSpPr>
        <p:spPr>
          <a:xfrm>
            <a:off x="3647466" y="4414719"/>
            <a:ext cx="1748710" cy="978729"/>
          </a:xfrm>
          <a:prstGeom prst="rect">
            <a:avLst/>
          </a:prstGeom>
          <a:noFill/>
        </p:spPr>
        <p:txBody>
          <a:bodyPr wrap="square" rtlCol="0">
            <a:spAutoFit/>
          </a:bodyPr>
          <a:lstStyle/>
          <a:p>
            <a:pPr algn="ctr">
              <a:lnSpc>
                <a:spcPct val="120000"/>
              </a:lnSpc>
            </a:pPr>
            <a:r>
              <a:rPr lang="en-US" altLang="zh-CN" sz="4800" dirty="0" smtClean="0">
                <a:solidFill>
                  <a:schemeClr val="accent1"/>
                </a:solidFill>
                <a:latin typeface="+mj-ea"/>
                <a:ea typeface="+mj-ea"/>
              </a:rPr>
              <a:t>47</a:t>
            </a:r>
            <a:r>
              <a:rPr lang="en-US" altLang="zh-CN" sz="2400" dirty="0" smtClean="0">
                <a:solidFill>
                  <a:schemeClr val="accent1"/>
                </a:solidFill>
                <a:latin typeface="+mj-ea"/>
                <a:ea typeface="+mj-ea"/>
              </a:rPr>
              <a:t>%</a:t>
            </a:r>
            <a:endParaRPr lang="zh-CN" altLang="en-US" sz="2400" dirty="0">
              <a:solidFill>
                <a:schemeClr val="accent1"/>
              </a:solidFill>
              <a:latin typeface="+mj-ea"/>
              <a:ea typeface="+mj-ea"/>
            </a:endParaRPr>
          </a:p>
        </p:txBody>
      </p:sp>
      <p:grpSp>
        <p:nvGrpSpPr>
          <p:cNvPr id="6" name="组合 5"/>
          <p:cNvGrpSpPr>
            <a:grpSpLocks noChangeAspect="1"/>
          </p:cNvGrpSpPr>
          <p:nvPr/>
        </p:nvGrpSpPr>
        <p:grpSpPr>
          <a:xfrm>
            <a:off x="6399034" y="1979495"/>
            <a:ext cx="1548001" cy="1548000"/>
            <a:chOff x="7171128" y="2124636"/>
            <a:chExt cx="1855696" cy="1855695"/>
          </a:xfrm>
        </p:grpSpPr>
        <p:sp>
          <p:nvSpPr>
            <p:cNvPr id="12" name="椭圆 11"/>
            <p:cNvSpPr/>
            <p:nvPr/>
          </p:nvSpPr>
          <p:spPr>
            <a:xfrm>
              <a:off x="7171128" y="2124636"/>
              <a:ext cx="1855695" cy="185569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7171128" y="2593832"/>
              <a:ext cx="1855696" cy="1386499"/>
            </a:xfrm>
            <a:custGeom>
              <a:avLst/>
              <a:gdLst>
                <a:gd name="connsiteX0" fmla="*/ 1155608 w 1855696"/>
                <a:gd name="connsiteY0" fmla="*/ 1176 h 1386499"/>
                <a:gd name="connsiteX1" fmla="*/ 1762971 w 1855696"/>
                <a:gd name="connsiteY1" fmla="*/ 205706 h 1386499"/>
                <a:gd name="connsiteX2" fmla="*/ 1823007 w 1855696"/>
                <a:gd name="connsiteY2" fmla="*/ 217837 h 1386499"/>
                <a:gd name="connsiteX3" fmla="*/ 1836845 w 1855696"/>
                <a:gd name="connsiteY3" fmla="*/ 271658 h 1386499"/>
                <a:gd name="connsiteX4" fmla="*/ 1855696 w 1855696"/>
                <a:gd name="connsiteY4" fmla="*/ 458651 h 1386499"/>
                <a:gd name="connsiteX5" fmla="*/ 927848 w 1855696"/>
                <a:gd name="connsiteY5" fmla="*/ 1386499 h 1386499"/>
                <a:gd name="connsiteX6" fmla="*/ 0 w 1855696"/>
                <a:gd name="connsiteY6" fmla="*/ 458651 h 1386499"/>
                <a:gd name="connsiteX7" fmla="*/ 72915 w 1855696"/>
                <a:gd name="connsiteY7" fmla="*/ 97491 h 1386499"/>
                <a:gd name="connsiteX8" fmla="*/ 108537 w 1855696"/>
                <a:gd name="connsiteY8" fmla="*/ 23545 h 1386499"/>
                <a:gd name="connsiteX9" fmla="*/ 168644 w 1855696"/>
                <a:gd name="connsiteY9" fmla="*/ 43786 h 1386499"/>
                <a:gd name="connsiteX10" fmla="*/ 927847 w 1855696"/>
                <a:gd name="connsiteY10" fmla="*/ 111963 h 1386499"/>
                <a:gd name="connsiteX11" fmla="*/ 1155608 w 1855696"/>
                <a:gd name="connsiteY11" fmla="*/ 1176 h 138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5696" h="1386499">
                  <a:moveTo>
                    <a:pt x="1155608" y="1176"/>
                  </a:moveTo>
                  <a:cubicBezTo>
                    <a:pt x="1358062" y="-15490"/>
                    <a:pt x="1560516" y="149650"/>
                    <a:pt x="1762971" y="205706"/>
                  </a:cubicBezTo>
                  <a:lnTo>
                    <a:pt x="1823007" y="217837"/>
                  </a:lnTo>
                  <a:lnTo>
                    <a:pt x="1836845" y="271658"/>
                  </a:lnTo>
                  <a:cubicBezTo>
                    <a:pt x="1849205" y="332058"/>
                    <a:pt x="1855696" y="394597"/>
                    <a:pt x="1855696" y="458651"/>
                  </a:cubicBezTo>
                  <a:cubicBezTo>
                    <a:pt x="1855696" y="971087"/>
                    <a:pt x="1440284" y="1386499"/>
                    <a:pt x="927848" y="1386499"/>
                  </a:cubicBezTo>
                  <a:cubicBezTo>
                    <a:pt x="415412" y="1386499"/>
                    <a:pt x="0" y="971087"/>
                    <a:pt x="0" y="458651"/>
                  </a:cubicBezTo>
                  <a:cubicBezTo>
                    <a:pt x="0" y="330542"/>
                    <a:pt x="25964" y="208497"/>
                    <a:pt x="72915" y="97491"/>
                  </a:cubicBezTo>
                  <a:lnTo>
                    <a:pt x="108537" y="23545"/>
                  </a:lnTo>
                  <a:lnTo>
                    <a:pt x="168644" y="43786"/>
                  </a:lnTo>
                  <a:cubicBezTo>
                    <a:pt x="421712" y="142264"/>
                    <a:pt x="674780" y="354369"/>
                    <a:pt x="927847" y="111963"/>
                  </a:cubicBezTo>
                  <a:cubicBezTo>
                    <a:pt x="1003767" y="39241"/>
                    <a:pt x="1079688" y="7425"/>
                    <a:pt x="1155608" y="117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p:cNvSpPr txBox="1"/>
          <p:nvPr/>
        </p:nvSpPr>
        <p:spPr>
          <a:xfrm>
            <a:off x="6426766" y="3699811"/>
            <a:ext cx="1485224" cy="683264"/>
          </a:xfrm>
          <a:prstGeom prst="rect">
            <a:avLst/>
          </a:prstGeom>
          <a:noFill/>
        </p:spPr>
        <p:txBody>
          <a:bodyPr wrap="square" rtlCol="0">
            <a:spAutoFit/>
          </a:bodyPr>
          <a:lstStyle/>
          <a:p>
            <a:pPr algn="ctr">
              <a:lnSpc>
                <a:spcPct val="120000"/>
              </a:lnSpc>
            </a:pPr>
            <a:r>
              <a:rPr lang="zh-CN" altLang="en-US" sz="1600" dirty="0">
                <a:latin typeface="+mn-ea"/>
              </a:rPr>
              <a:t>空间储存容量为原有算法的</a:t>
            </a:r>
            <a:endParaRPr lang="zh-CN" altLang="en-US" sz="1600" dirty="0">
              <a:latin typeface="+mn-ea"/>
            </a:endParaRPr>
          </a:p>
        </p:txBody>
      </p:sp>
      <p:sp>
        <p:nvSpPr>
          <p:cNvPr id="31" name="文本框 30"/>
          <p:cNvSpPr txBox="1"/>
          <p:nvPr/>
        </p:nvSpPr>
        <p:spPr>
          <a:xfrm>
            <a:off x="6298679" y="4414719"/>
            <a:ext cx="1748710" cy="903645"/>
          </a:xfrm>
          <a:prstGeom prst="rect">
            <a:avLst/>
          </a:prstGeom>
          <a:noFill/>
        </p:spPr>
        <p:txBody>
          <a:bodyPr wrap="square" rtlCol="0">
            <a:spAutoFit/>
          </a:bodyPr>
          <a:lstStyle/>
          <a:p>
            <a:pPr algn="ctr">
              <a:lnSpc>
                <a:spcPct val="120000"/>
              </a:lnSpc>
            </a:pPr>
            <a:r>
              <a:rPr lang="en-US" altLang="zh-CN" sz="4800" dirty="0" smtClean="0">
                <a:solidFill>
                  <a:schemeClr val="accent1"/>
                </a:solidFill>
                <a:latin typeface="+mj-ea"/>
                <a:ea typeface="+mj-ea"/>
              </a:rPr>
              <a:t>76</a:t>
            </a:r>
            <a:r>
              <a:rPr lang="en-US" altLang="zh-CN" sz="2400" dirty="0" smtClean="0">
                <a:solidFill>
                  <a:schemeClr val="accent1"/>
                </a:solidFill>
                <a:latin typeface="+mj-ea"/>
                <a:ea typeface="+mj-ea"/>
              </a:rPr>
              <a:t>%</a:t>
            </a:r>
            <a:endParaRPr lang="zh-CN" altLang="en-US" sz="2400" dirty="0">
              <a:solidFill>
                <a:schemeClr val="accent1"/>
              </a:solidFill>
              <a:latin typeface="+mj-ea"/>
              <a:ea typeface="+mj-ea"/>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Experiment Result</a:t>
            </a:r>
            <a:endParaRPr lang="en-US" altLang="zh-CN" dirty="0"/>
          </a:p>
        </p:txBody>
      </p:sp>
      <p:sp>
        <p:nvSpPr>
          <p:cNvPr id="3" name="文本占位符 2"/>
          <p:cNvSpPr>
            <a:spLocks noGrp="1"/>
          </p:cNvSpPr>
          <p:nvPr>
            <p:ph type="body" sz="quarter" idx="11"/>
          </p:nvPr>
        </p:nvSpPr>
        <p:spPr/>
        <p:txBody>
          <a:bodyPr/>
          <a:lstStyle/>
          <a:p>
            <a:r>
              <a:rPr lang="zh-CN" altLang="en-US" dirty="0" smtClean="0"/>
              <a:t>实验结果</a:t>
            </a:r>
            <a:endParaRPr lang="zh-CN" altLang="en-US" dirty="0"/>
          </a:p>
        </p:txBody>
      </p:sp>
      <p:sp>
        <p:nvSpPr>
          <p:cNvPr id="34" name="矩形 33"/>
          <p:cNvSpPr/>
          <p:nvPr/>
        </p:nvSpPr>
        <p:spPr>
          <a:xfrm>
            <a:off x="2979260" y="6186279"/>
            <a:ext cx="3185488" cy="369332"/>
          </a:xfrm>
          <a:prstGeom prst="rect">
            <a:avLst/>
          </a:prstGeom>
        </p:spPr>
        <p:txBody>
          <a:bodyPr wrap="none">
            <a:spAutoFit/>
          </a:bodyPr>
          <a:lstStyle/>
          <a:p>
            <a:pPr algn="ctr"/>
            <a:r>
              <a:rPr lang="zh-CN" altLang="en-US" dirty="0">
                <a:solidFill>
                  <a:schemeClr val="tx1">
                    <a:lumMod val="85000"/>
                    <a:lumOff val="15000"/>
                  </a:schemeClr>
                </a:solidFill>
              </a:rPr>
              <a:t>用图表来表示本文方案的提高</a:t>
            </a:r>
            <a:endParaRPr lang="zh-CN" altLang="en-US" dirty="0">
              <a:solidFill>
                <a:schemeClr val="tx1">
                  <a:lumMod val="85000"/>
                  <a:lumOff val="15000"/>
                </a:schemeClr>
              </a:solidFill>
            </a:endParaRPr>
          </a:p>
        </p:txBody>
      </p:sp>
      <p:graphicFrame>
        <p:nvGraphicFramePr>
          <p:cNvPr id="14" name="图表 13"/>
          <p:cNvGraphicFramePr/>
          <p:nvPr/>
        </p:nvGraphicFramePr>
        <p:xfrm>
          <a:off x="1123200" y="1328400"/>
          <a:ext cx="6897600" cy="459720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537846" y="2213540"/>
            <a:ext cx="2835670" cy="1210368"/>
            <a:chOff x="817928" y="2521258"/>
            <a:chExt cx="2835670" cy="1210368"/>
          </a:xfrm>
        </p:grpSpPr>
        <p:sp>
          <p:nvSpPr>
            <p:cNvPr id="4" name="矩形 3"/>
            <p:cNvSpPr/>
            <p:nvPr/>
          </p:nvSpPr>
          <p:spPr>
            <a:xfrm>
              <a:off x="817928" y="2521258"/>
              <a:ext cx="2835669" cy="768415"/>
            </a:xfrm>
            <a:prstGeom prst="rect">
              <a:avLst/>
            </a:prstGeom>
          </p:spPr>
          <p:txBody>
            <a:bodyPr wrap="square">
              <a:spAutoFit/>
            </a:bodyPr>
            <a:lstStyle/>
            <a:p>
              <a:pPr>
                <a:lnSpc>
                  <a:spcPct val="120000"/>
                </a:lnSpc>
              </a:pPr>
              <a:r>
                <a:rPr lang="zh-CN" altLang="en-US" sz="4000" b="1" dirty="0">
                  <a:solidFill>
                    <a:schemeClr val="accent1"/>
                  </a:solidFill>
                  <a:latin typeface="+mj-ea"/>
                  <a:ea typeface="+mj-ea"/>
                </a:rPr>
                <a:t>研究总结</a:t>
              </a:r>
              <a:endParaRPr lang="zh-CN" altLang="en-US" sz="4000" b="1" dirty="0">
                <a:solidFill>
                  <a:schemeClr val="accent1"/>
                </a:solidFill>
                <a:latin typeface="+mj-ea"/>
                <a:ea typeface="+mj-ea"/>
              </a:endParaRPr>
            </a:p>
          </p:txBody>
        </p:sp>
        <p:sp>
          <p:nvSpPr>
            <p:cNvPr id="7" name="文本框 6"/>
            <p:cNvSpPr txBox="1"/>
            <p:nvPr/>
          </p:nvSpPr>
          <p:spPr>
            <a:xfrm>
              <a:off x="817929" y="3283481"/>
              <a:ext cx="2835669" cy="323165"/>
            </a:xfrm>
            <a:prstGeom prst="rect">
              <a:avLst/>
            </a:prstGeom>
            <a:noFill/>
          </p:spPr>
          <p:txBody>
            <a:bodyPr wrap="square" rtlCol="0">
              <a:spAutoFit/>
            </a:bodyPr>
            <a:lstStyle/>
            <a:p>
              <a:r>
                <a:rPr lang="en-US" altLang="zh-CN" sz="1500" dirty="0">
                  <a:solidFill>
                    <a:schemeClr val="tx1">
                      <a:lumMod val="85000"/>
                      <a:lumOff val="15000"/>
                    </a:schemeClr>
                  </a:solidFill>
                  <a:latin typeface="+mn-ea"/>
                </a:rPr>
                <a:t>Research Summary</a:t>
              </a:r>
              <a:endParaRPr lang="en-US" altLang="zh-CN" sz="1500" dirty="0">
                <a:solidFill>
                  <a:schemeClr val="tx1">
                    <a:lumMod val="85000"/>
                    <a:lumOff val="15000"/>
                  </a:schemeClr>
                </a:solidFill>
                <a:latin typeface="+mn-ea"/>
              </a:endParaRPr>
            </a:p>
          </p:txBody>
        </p:sp>
        <p:cxnSp>
          <p:nvCxnSpPr>
            <p:cNvPr id="9" name="直接连接符 8"/>
            <p:cNvCxnSpPr/>
            <p:nvPr/>
          </p:nvCxnSpPr>
          <p:spPr>
            <a:xfrm>
              <a:off x="907676" y="3731626"/>
              <a:ext cx="2146763"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13448" y="3702702"/>
            <a:ext cx="9157448" cy="874250"/>
            <a:chOff x="-13448" y="3662361"/>
            <a:chExt cx="9157448" cy="874250"/>
          </a:xfrm>
        </p:grpSpPr>
        <p:sp>
          <p:nvSpPr>
            <p:cNvPr id="14" name="任意多边形 13"/>
            <p:cNvSpPr/>
            <p:nvPr/>
          </p:nvSpPr>
          <p:spPr>
            <a:xfrm>
              <a:off x="-13447" y="3662361"/>
              <a:ext cx="9157447" cy="744225"/>
            </a:xfrm>
            <a:custGeom>
              <a:avLst/>
              <a:gdLst>
                <a:gd name="connsiteX0" fmla="*/ 0 w 9130553"/>
                <a:gd name="connsiteY0" fmla="*/ 336367 h 771245"/>
                <a:gd name="connsiteX1" fmla="*/ 1600200 w 9130553"/>
                <a:gd name="connsiteY1" fmla="*/ 191 h 771245"/>
                <a:gd name="connsiteX2" fmla="*/ 4020671 w 9130553"/>
                <a:gd name="connsiteY2" fmla="*/ 376709 h 771245"/>
                <a:gd name="connsiteX3" fmla="*/ 5472953 w 9130553"/>
                <a:gd name="connsiteY3" fmla="*/ 672544 h 771245"/>
                <a:gd name="connsiteX4" fmla="*/ 6494929 w 9130553"/>
                <a:gd name="connsiteY4" fmla="*/ 766673 h 771245"/>
                <a:gd name="connsiteX5" fmla="*/ 9130553 w 9130553"/>
                <a:gd name="connsiteY5" fmla="*/ 551520 h 771245"/>
                <a:gd name="connsiteX0-1" fmla="*/ 0 w 9130553"/>
                <a:gd name="connsiteY0-2" fmla="*/ 336367 h 810090"/>
                <a:gd name="connsiteX1-3" fmla="*/ 1600200 w 9130553"/>
                <a:gd name="connsiteY1-4" fmla="*/ 191 h 810090"/>
                <a:gd name="connsiteX2-5" fmla="*/ 4020671 w 9130553"/>
                <a:gd name="connsiteY2-6" fmla="*/ 376709 h 810090"/>
                <a:gd name="connsiteX3-7" fmla="*/ 5472953 w 9130553"/>
                <a:gd name="connsiteY3-8" fmla="*/ 672544 h 810090"/>
                <a:gd name="connsiteX4-9" fmla="*/ 6494929 w 9130553"/>
                <a:gd name="connsiteY4-10" fmla="*/ 807014 h 810090"/>
                <a:gd name="connsiteX5-11" fmla="*/ 9130553 w 9130553"/>
                <a:gd name="connsiteY5-12" fmla="*/ 551520 h 810090"/>
                <a:gd name="connsiteX0-13" fmla="*/ 0 w 9130553"/>
                <a:gd name="connsiteY0-14" fmla="*/ 336367 h 810090"/>
                <a:gd name="connsiteX1-15" fmla="*/ 1600200 w 9130553"/>
                <a:gd name="connsiteY1-16" fmla="*/ 191 h 810090"/>
                <a:gd name="connsiteX2-17" fmla="*/ 4020671 w 9130553"/>
                <a:gd name="connsiteY2-18" fmla="*/ 376709 h 810090"/>
                <a:gd name="connsiteX3-19" fmla="*/ 5472953 w 9130553"/>
                <a:gd name="connsiteY3-20" fmla="*/ 672544 h 810090"/>
                <a:gd name="connsiteX4-21" fmla="*/ 6494929 w 9130553"/>
                <a:gd name="connsiteY4-22" fmla="*/ 807014 h 810090"/>
                <a:gd name="connsiteX5-23" fmla="*/ 9130553 w 9130553"/>
                <a:gd name="connsiteY5-24" fmla="*/ 551520 h 810090"/>
                <a:gd name="connsiteX0-25" fmla="*/ 0 w 9130553"/>
                <a:gd name="connsiteY0-26" fmla="*/ 336367 h 810090"/>
                <a:gd name="connsiteX1-27" fmla="*/ 1600200 w 9130553"/>
                <a:gd name="connsiteY1-28" fmla="*/ 191 h 810090"/>
                <a:gd name="connsiteX2-29" fmla="*/ 4020671 w 9130553"/>
                <a:gd name="connsiteY2-30" fmla="*/ 376709 h 810090"/>
                <a:gd name="connsiteX3-31" fmla="*/ 5472953 w 9130553"/>
                <a:gd name="connsiteY3-32" fmla="*/ 672544 h 810090"/>
                <a:gd name="connsiteX4-33" fmla="*/ 6494929 w 9130553"/>
                <a:gd name="connsiteY4-34" fmla="*/ 807014 h 810090"/>
                <a:gd name="connsiteX5-35" fmla="*/ 9130553 w 9130553"/>
                <a:gd name="connsiteY5-36" fmla="*/ 551520 h 810090"/>
                <a:gd name="connsiteX0-37" fmla="*/ 0 w 9130553"/>
                <a:gd name="connsiteY0-38" fmla="*/ 336367 h 807014"/>
                <a:gd name="connsiteX1-39" fmla="*/ 1600200 w 9130553"/>
                <a:gd name="connsiteY1-40" fmla="*/ 191 h 807014"/>
                <a:gd name="connsiteX2-41" fmla="*/ 4020671 w 9130553"/>
                <a:gd name="connsiteY2-42" fmla="*/ 376709 h 807014"/>
                <a:gd name="connsiteX3-43" fmla="*/ 6494929 w 9130553"/>
                <a:gd name="connsiteY3-44" fmla="*/ 807014 h 807014"/>
                <a:gd name="connsiteX4-45" fmla="*/ 9130553 w 9130553"/>
                <a:gd name="connsiteY4-46" fmla="*/ 551520 h 807014"/>
                <a:gd name="connsiteX0-47" fmla="*/ 0 w 9130553"/>
                <a:gd name="connsiteY0-48" fmla="*/ 336367 h 739779"/>
                <a:gd name="connsiteX1-49" fmla="*/ 1600200 w 9130553"/>
                <a:gd name="connsiteY1-50" fmla="*/ 191 h 739779"/>
                <a:gd name="connsiteX2-51" fmla="*/ 4020671 w 9130553"/>
                <a:gd name="connsiteY2-52" fmla="*/ 376709 h 739779"/>
                <a:gd name="connsiteX3-53" fmla="*/ 6252882 w 9130553"/>
                <a:gd name="connsiteY3-54" fmla="*/ 739779 h 739779"/>
                <a:gd name="connsiteX4-55" fmla="*/ 9130553 w 9130553"/>
                <a:gd name="connsiteY4-56" fmla="*/ 551520 h 739779"/>
                <a:gd name="connsiteX0-57" fmla="*/ 0 w 9130553"/>
                <a:gd name="connsiteY0-58" fmla="*/ 336367 h 744225"/>
                <a:gd name="connsiteX1-59" fmla="*/ 1600200 w 9130553"/>
                <a:gd name="connsiteY1-60" fmla="*/ 191 h 744225"/>
                <a:gd name="connsiteX2-61" fmla="*/ 4020671 w 9130553"/>
                <a:gd name="connsiteY2-62" fmla="*/ 376709 h 744225"/>
                <a:gd name="connsiteX3-63" fmla="*/ 6252882 w 9130553"/>
                <a:gd name="connsiteY3-64" fmla="*/ 739779 h 744225"/>
                <a:gd name="connsiteX4-65" fmla="*/ 9130553 w 9130553"/>
                <a:gd name="connsiteY4-66" fmla="*/ 551520 h 7442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30553" h="744225">
                  <a:moveTo>
                    <a:pt x="0" y="336367"/>
                  </a:moveTo>
                  <a:cubicBezTo>
                    <a:pt x="465044" y="164917"/>
                    <a:pt x="930088" y="-6533"/>
                    <a:pt x="1600200" y="191"/>
                  </a:cubicBezTo>
                  <a:cubicBezTo>
                    <a:pt x="2270312" y="6915"/>
                    <a:pt x="3245224" y="253444"/>
                    <a:pt x="4020671" y="376709"/>
                  </a:cubicBezTo>
                  <a:cubicBezTo>
                    <a:pt x="4796118" y="499974"/>
                    <a:pt x="5212977" y="710644"/>
                    <a:pt x="6252882" y="739779"/>
                  </a:cubicBezTo>
                  <a:cubicBezTo>
                    <a:pt x="7292787" y="768914"/>
                    <a:pt x="8117541" y="649011"/>
                    <a:pt x="9130553" y="551520"/>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3448" y="3810260"/>
              <a:ext cx="9157447" cy="632221"/>
            </a:xfrm>
            <a:custGeom>
              <a:avLst/>
              <a:gdLst>
                <a:gd name="connsiteX0" fmla="*/ 0 w 9144000"/>
                <a:gd name="connsiteY0" fmla="*/ 430515 h 632221"/>
                <a:gd name="connsiteX1" fmla="*/ 2944906 w 9144000"/>
                <a:gd name="connsiteY1" fmla="*/ 210 h 632221"/>
                <a:gd name="connsiteX2" fmla="*/ 5795682 w 9144000"/>
                <a:gd name="connsiteY2" fmla="*/ 376727 h 632221"/>
                <a:gd name="connsiteX3" fmla="*/ 9144000 w 9144000"/>
                <a:gd name="connsiteY3" fmla="*/ 632221 h 632221"/>
              </a:gdLst>
              <a:ahLst/>
              <a:cxnLst>
                <a:cxn ang="0">
                  <a:pos x="connsiteX0" y="connsiteY0"/>
                </a:cxn>
                <a:cxn ang="0">
                  <a:pos x="connsiteX1" y="connsiteY1"/>
                </a:cxn>
                <a:cxn ang="0">
                  <a:pos x="connsiteX2" y="connsiteY2"/>
                </a:cxn>
                <a:cxn ang="0">
                  <a:pos x="connsiteX3" y="connsiteY3"/>
                </a:cxn>
              </a:cxnLst>
              <a:rect l="l" t="t" r="r" b="b"/>
              <a:pathLst>
                <a:path w="9144000" h="632221">
                  <a:moveTo>
                    <a:pt x="0" y="430515"/>
                  </a:moveTo>
                  <a:cubicBezTo>
                    <a:pt x="989479" y="219845"/>
                    <a:pt x="1978959" y="9175"/>
                    <a:pt x="2944906" y="210"/>
                  </a:cubicBezTo>
                  <a:cubicBezTo>
                    <a:pt x="3910853" y="-8755"/>
                    <a:pt x="4762500" y="271392"/>
                    <a:pt x="5795682" y="376727"/>
                  </a:cubicBezTo>
                  <a:cubicBezTo>
                    <a:pt x="6828864" y="482062"/>
                    <a:pt x="7986432" y="557141"/>
                    <a:pt x="9144000" y="632221"/>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3447" y="4116434"/>
              <a:ext cx="9157447" cy="420177"/>
            </a:xfrm>
            <a:custGeom>
              <a:avLst/>
              <a:gdLst>
                <a:gd name="connsiteX0" fmla="*/ 0 w 9157447"/>
                <a:gd name="connsiteY0" fmla="*/ 420177 h 420177"/>
                <a:gd name="connsiteX1" fmla="*/ 5647765 w 9157447"/>
                <a:gd name="connsiteY1" fmla="*/ 3318 h 420177"/>
                <a:gd name="connsiteX2" fmla="*/ 9157447 w 9157447"/>
                <a:gd name="connsiteY2" fmla="*/ 258812 h 420177"/>
              </a:gdLst>
              <a:ahLst/>
              <a:cxnLst>
                <a:cxn ang="0">
                  <a:pos x="connsiteX0" y="connsiteY0"/>
                </a:cxn>
                <a:cxn ang="0">
                  <a:pos x="connsiteX1" y="connsiteY1"/>
                </a:cxn>
                <a:cxn ang="0">
                  <a:pos x="connsiteX2" y="connsiteY2"/>
                </a:cxn>
              </a:cxnLst>
              <a:rect l="l" t="t" r="r" b="b"/>
              <a:pathLst>
                <a:path w="9157447" h="420177">
                  <a:moveTo>
                    <a:pt x="0" y="420177"/>
                  </a:moveTo>
                  <a:cubicBezTo>
                    <a:pt x="2060762" y="225194"/>
                    <a:pt x="4121524" y="30212"/>
                    <a:pt x="5647765" y="3318"/>
                  </a:cubicBezTo>
                  <a:cubicBezTo>
                    <a:pt x="7174006" y="-23576"/>
                    <a:pt x="8165726" y="117618"/>
                    <a:pt x="9157447" y="258812"/>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Contribution</a:t>
            </a:r>
            <a:endParaRPr lang="zh-CN" altLang="en-US" dirty="0"/>
          </a:p>
        </p:txBody>
      </p:sp>
      <p:sp>
        <p:nvSpPr>
          <p:cNvPr id="3" name="文本占位符 2"/>
          <p:cNvSpPr>
            <a:spLocks noGrp="1"/>
          </p:cNvSpPr>
          <p:nvPr>
            <p:ph type="body" sz="quarter" idx="11"/>
          </p:nvPr>
        </p:nvSpPr>
        <p:spPr/>
        <p:txBody>
          <a:bodyPr/>
          <a:lstStyle/>
          <a:p>
            <a:r>
              <a:rPr lang="zh-CN" altLang="en-US" dirty="0" smtClean="0"/>
              <a:t>贡献</a:t>
            </a:r>
            <a:endParaRPr lang="zh-CN" altLang="en-US" dirty="0"/>
          </a:p>
        </p:txBody>
      </p:sp>
      <p:grpSp>
        <p:nvGrpSpPr>
          <p:cNvPr id="9" name="组合 8"/>
          <p:cNvGrpSpPr/>
          <p:nvPr/>
        </p:nvGrpSpPr>
        <p:grpSpPr>
          <a:xfrm>
            <a:off x="1065090" y="1274470"/>
            <a:ext cx="1653990" cy="781341"/>
            <a:chOff x="1411940" y="1942316"/>
            <a:chExt cx="1653990" cy="781341"/>
          </a:xfrm>
        </p:grpSpPr>
        <p:sp>
          <p:nvSpPr>
            <p:cNvPr id="4" name="椭圆 3"/>
            <p:cNvSpPr>
              <a:spLocks noChangeAspect="1"/>
            </p:cNvSpPr>
            <p:nvPr/>
          </p:nvSpPr>
          <p:spPr>
            <a:xfrm>
              <a:off x="1411940" y="2138082"/>
              <a:ext cx="144000" cy="144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714154" y="1942316"/>
              <a:ext cx="1351776" cy="535531"/>
            </a:xfrm>
            <a:prstGeom prst="rect">
              <a:avLst/>
            </a:prstGeom>
          </p:spPr>
          <p:txBody>
            <a:bodyPr wrap="square">
              <a:spAutoFit/>
            </a:bodyPr>
            <a:lstStyle/>
            <a:p>
              <a:pPr>
                <a:lnSpc>
                  <a:spcPct val="120000"/>
                </a:lnSpc>
              </a:pPr>
              <a:r>
                <a:rPr lang="zh-CN" altLang="en-US" sz="2400" dirty="0" smtClean="0">
                  <a:solidFill>
                    <a:schemeClr val="accent1"/>
                  </a:solidFill>
                  <a:latin typeface="+mn-ea"/>
                </a:rPr>
                <a:t>贡献一</a:t>
              </a:r>
              <a:endParaRPr lang="zh-CN" altLang="en-US" sz="2400" dirty="0">
                <a:solidFill>
                  <a:schemeClr val="accent1"/>
                </a:solidFill>
                <a:latin typeface="+mn-ea"/>
              </a:endParaRPr>
            </a:p>
          </p:txBody>
        </p:sp>
        <p:sp>
          <p:nvSpPr>
            <p:cNvPr id="6" name="矩形 5"/>
            <p:cNvSpPr/>
            <p:nvPr/>
          </p:nvSpPr>
          <p:spPr>
            <a:xfrm>
              <a:off x="1714154" y="239324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Contribution 1</a:t>
              </a:r>
              <a:endParaRPr lang="zh-CN" altLang="en-US" sz="1400" dirty="0">
                <a:solidFill>
                  <a:schemeClr val="tx1">
                    <a:lumMod val="85000"/>
                    <a:lumOff val="15000"/>
                  </a:schemeClr>
                </a:solidFill>
                <a:latin typeface="+mn-ea"/>
              </a:endParaRPr>
            </a:p>
          </p:txBody>
        </p:sp>
        <p:cxnSp>
          <p:nvCxnSpPr>
            <p:cNvPr id="7" name="直接连接符 6"/>
            <p:cNvCxnSpPr/>
            <p:nvPr/>
          </p:nvCxnSpPr>
          <p:spPr>
            <a:xfrm>
              <a:off x="1808629" y="2723657"/>
              <a:ext cx="1243854"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745005" y="1274470"/>
            <a:ext cx="1653990" cy="781341"/>
            <a:chOff x="1411940" y="1942316"/>
            <a:chExt cx="1653990" cy="781341"/>
          </a:xfrm>
        </p:grpSpPr>
        <p:sp>
          <p:nvSpPr>
            <p:cNvPr id="11" name="等腰三角形 10"/>
            <p:cNvSpPr>
              <a:spLocks noChangeAspect="1"/>
            </p:cNvSpPr>
            <p:nvPr/>
          </p:nvSpPr>
          <p:spPr>
            <a:xfrm>
              <a:off x="1411940" y="2138082"/>
              <a:ext cx="144000" cy="144000"/>
            </a:xfrm>
            <a:prstGeom prst="triangl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714154" y="1942316"/>
              <a:ext cx="1351776"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贡献</a:t>
              </a:r>
              <a:r>
                <a:rPr lang="zh-CN" altLang="en-US" sz="2400" dirty="0">
                  <a:solidFill>
                    <a:schemeClr val="accent1"/>
                  </a:solidFill>
                  <a:latin typeface="+mn-ea"/>
                </a:rPr>
                <a:t>二</a:t>
              </a:r>
              <a:endParaRPr lang="zh-CN" altLang="en-US" sz="2400" dirty="0">
                <a:solidFill>
                  <a:schemeClr val="accent1"/>
                </a:solidFill>
                <a:latin typeface="+mn-ea"/>
              </a:endParaRPr>
            </a:p>
          </p:txBody>
        </p:sp>
        <p:sp>
          <p:nvSpPr>
            <p:cNvPr id="13" name="矩形 12"/>
            <p:cNvSpPr/>
            <p:nvPr/>
          </p:nvSpPr>
          <p:spPr>
            <a:xfrm>
              <a:off x="1714154" y="239324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Contribution 2</a:t>
              </a:r>
              <a:endParaRPr lang="zh-CN" altLang="en-US" sz="1400" dirty="0">
                <a:solidFill>
                  <a:schemeClr val="tx1">
                    <a:lumMod val="85000"/>
                    <a:lumOff val="15000"/>
                  </a:schemeClr>
                </a:solidFill>
                <a:latin typeface="+mn-ea"/>
              </a:endParaRPr>
            </a:p>
          </p:txBody>
        </p:sp>
        <p:cxnSp>
          <p:nvCxnSpPr>
            <p:cNvPr id="14" name="直接连接符 13"/>
            <p:cNvCxnSpPr/>
            <p:nvPr/>
          </p:nvCxnSpPr>
          <p:spPr>
            <a:xfrm>
              <a:off x="1808629" y="2723657"/>
              <a:ext cx="1243854"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15" name="组合 14"/>
          <p:cNvGrpSpPr/>
          <p:nvPr/>
        </p:nvGrpSpPr>
        <p:grpSpPr>
          <a:xfrm>
            <a:off x="6424920" y="1274470"/>
            <a:ext cx="1653990" cy="781341"/>
            <a:chOff x="1411940" y="1942316"/>
            <a:chExt cx="1653990" cy="781341"/>
          </a:xfrm>
        </p:grpSpPr>
        <p:sp>
          <p:nvSpPr>
            <p:cNvPr id="16" name="菱形 15"/>
            <p:cNvSpPr>
              <a:spLocks noChangeAspect="1"/>
            </p:cNvSpPr>
            <p:nvPr/>
          </p:nvSpPr>
          <p:spPr>
            <a:xfrm>
              <a:off x="1411940" y="2138082"/>
              <a:ext cx="144000" cy="144000"/>
            </a:xfrm>
            <a:prstGeom prst="diamond">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714154" y="1942316"/>
              <a:ext cx="1351776"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贡献三</a:t>
              </a:r>
              <a:endParaRPr lang="zh-CN" altLang="en-US" sz="2400" dirty="0">
                <a:solidFill>
                  <a:schemeClr val="accent1"/>
                </a:solidFill>
                <a:latin typeface="+mn-ea"/>
              </a:endParaRPr>
            </a:p>
          </p:txBody>
        </p:sp>
        <p:sp>
          <p:nvSpPr>
            <p:cNvPr id="18" name="矩形 17"/>
            <p:cNvSpPr/>
            <p:nvPr/>
          </p:nvSpPr>
          <p:spPr>
            <a:xfrm>
              <a:off x="1714154" y="239324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Contribution 3</a:t>
              </a:r>
              <a:endParaRPr lang="zh-CN" altLang="en-US" sz="1400" dirty="0">
                <a:solidFill>
                  <a:schemeClr val="tx1">
                    <a:lumMod val="85000"/>
                    <a:lumOff val="15000"/>
                  </a:schemeClr>
                </a:solidFill>
                <a:latin typeface="+mn-ea"/>
              </a:endParaRPr>
            </a:p>
          </p:txBody>
        </p:sp>
        <p:cxnSp>
          <p:nvCxnSpPr>
            <p:cNvPr id="19" name="直接连接符 18"/>
            <p:cNvCxnSpPr/>
            <p:nvPr/>
          </p:nvCxnSpPr>
          <p:spPr>
            <a:xfrm>
              <a:off x="1808629" y="2723657"/>
              <a:ext cx="1243854"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pic>
        <p:nvPicPr>
          <p:cNvPr id="25" name="图片 24"/>
          <p:cNvPicPr>
            <a:picLocks noChangeAspect="1"/>
          </p:cNvPicPr>
          <p:nvPr/>
        </p:nvPicPr>
        <p:blipFill>
          <a:blip r:embed="rId1" cstate="print"/>
          <a:stretch>
            <a:fillRect/>
          </a:stretch>
        </p:blipFill>
        <p:spPr>
          <a:xfrm>
            <a:off x="1065090" y="2301621"/>
            <a:ext cx="1707028" cy="3694496"/>
          </a:xfrm>
          <a:prstGeom prst="rect">
            <a:avLst/>
          </a:prstGeom>
        </p:spPr>
      </p:pic>
      <p:sp>
        <p:nvSpPr>
          <p:cNvPr id="26" name="矩形 25"/>
          <p:cNvSpPr/>
          <p:nvPr/>
        </p:nvSpPr>
        <p:spPr>
          <a:xfrm>
            <a:off x="2863848"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用图片来总结论文所做出的贡献</a:t>
            </a:r>
            <a:endParaRPr lang="zh-CN" altLang="en-US" dirty="0">
              <a:solidFill>
                <a:schemeClr val="tx1">
                  <a:lumMod val="85000"/>
                  <a:lumOff val="15000"/>
                </a:schemeClr>
              </a:solidFill>
            </a:endParaRPr>
          </a:p>
        </p:txBody>
      </p:sp>
      <p:pic>
        <p:nvPicPr>
          <p:cNvPr id="28" name="图片 27"/>
          <p:cNvPicPr/>
          <p:nvPr/>
        </p:nvPicPr>
        <p:blipFill>
          <a:blip r:embed="rId2" cstate="print"/>
          <a:stretch>
            <a:fillRect/>
          </a:stretch>
        </p:blipFill>
        <p:spPr>
          <a:xfrm>
            <a:off x="3745005" y="2301621"/>
            <a:ext cx="1706400" cy="3694496"/>
          </a:xfrm>
          <a:prstGeom prst="rect">
            <a:avLst/>
          </a:prstGeom>
        </p:spPr>
      </p:pic>
      <p:pic>
        <p:nvPicPr>
          <p:cNvPr id="30" name="图片 29"/>
          <p:cNvPicPr/>
          <p:nvPr/>
        </p:nvPicPr>
        <p:blipFill>
          <a:blip r:embed="rId3" cstate="print"/>
          <a:stretch>
            <a:fillRect/>
          </a:stretch>
        </p:blipFill>
        <p:spPr>
          <a:xfrm>
            <a:off x="6424291" y="2301621"/>
            <a:ext cx="1706400" cy="3694496"/>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0"/>
          </p:nvPr>
        </p:nvSpPr>
        <p:spPr/>
        <p:txBody>
          <a:bodyPr>
            <a:normAutofit lnSpcReduction="10000"/>
          </a:bodyPr>
          <a:lstStyle/>
          <a:p>
            <a:r>
              <a:rPr lang="zh-CN" altLang="en-US" dirty="0"/>
              <a:t>研究</a:t>
            </a:r>
            <a:r>
              <a:rPr lang="zh-CN" altLang="en-US" dirty="0" smtClean="0"/>
              <a:t>总结</a:t>
            </a:r>
            <a:endParaRPr lang="zh-CN" altLang="en-US" dirty="0"/>
          </a:p>
        </p:txBody>
      </p:sp>
      <p:sp>
        <p:nvSpPr>
          <p:cNvPr id="5" name="文本占位符 4"/>
          <p:cNvSpPr>
            <a:spLocks noGrp="1"/>
          </p:cNvSpPr>
          <p:nvPr>
            <p:ph type="body" sz="quarter" idx="11"/>
          </p:nvPr>
        </p:nvSpPr>
        <p:spPr/>
        <p:txBody>
          <a:bodyPr/>
          <a:lstStyle/>
          <a:p>
            <a:r>
              <a:rPr lang="en-US" altLang="zh-CN" dirty="0"/>
              <a:t>Research </a:t>
            </a:r>
            <a:r>
              <a:rPr lang="en-US" altLang="zh-CN" dirty="0" smtClean="0"/>
              <a:t>Summary</a:t>
            </a:r>
            <a:endParaRPr lang="en-US" altLang="zh-CN" dirty="0"/>
          </a:p>
        </p:txBody>
      </p:sp>
      <p:sp>
        <p:nvSpPr>
          <p:cNvPr id="7" name="文本框 35"/>
          <p:cNvSpPr txBox="1"/>
          <p:nvPr/>
        </p:nvSpPr>
        <p:spPr>
          <a:xfrm>
            <a:off x="732865" y="1500816"/>
            <a:ext cx="7812741" cy="444429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2400" dirty="0" smtClean="0">
                <a:solidFill>
                  <a:schemeClr val="accent1"/>
                </a:solidFill>
                <a:latin typeface="+mj-ea"/>
                <a:ea typeface="+mj-ea"/>
              </a:rPr>
              <a:t>研究意义：</a:t>
            </a:r>
            <a:endParaRPr lang="en-US" altLang="zh-CN" sz="2400" dirty="0">
              <a:solidFill>
                <a:schemeClr val="accent1"/>
              </a:solidFill>
              <a:latin typeface="+mj-ea"/>
              <a:ea typeface="+mj-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a:latin typeface="+mn-ea"/>
              </a:rPr>
              <a:t>发明了一种新</a:t>
            </a:r>
            <a:r>
              <a:rPr lang="zh-CN" altLang="en-US" dirty="0" smtClean="0">
                <a:latin typeface="+mn-ea"/>
              </a:rPr>
              <a:t>的、更优秀的算法。</a:t>
            </a:r>
            <a:endParaRPr lang="en-US" altLang="zh-CN" dirty="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有利于为</a:t>
            </a:r>
            <a:r>
              <a:rPr lang="en-US" altLang="zh-CN" dirty="0" smtClean="0">
                <a:latin typeface="+mn-ea"/>
              </a:rPr>
              <a:t>XXX</a:t>
            </a:r>
            <a:r>
              <a:rPr lang="zh-CN" altLang="en-US" dirty="0" smtClean="0">
                <a:latin typeface="+mn-ea"/>
              </a:rPr>
              <a:t>方向的研究提供更好的参考。</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使得「</a:t>
            </a:r>
            <a:r>
              <a:rPr lang="en-US" altLang="zh-CN" dirty="0" smtClean="0">
                <a:latin typeface="+mn-ea"/>
              </a:rPr>
              <a:t>XXX</a:t>
            </a:r>
            <a:r>
              <a:rPr lang="zh-CN" altLang="en-US" dirty="0" smtClean="0">
                <a:latin typeface="+mn-ea"/>
              </a:rPr>
              <a:t>方面」的理论知识和「</a:t>
            </a:r>
            <a:r>
              <a:rPr lang="en-US" altLang="zh-CN" dirty="0" smtClean="0">
                <a:latin typeface="+mn-ea"/>
              </a:rPr>
              <a:t>XXX</a:t>
            </a:r>
            <a:r>
              <a:rPr lang="zh-CN" altLang="en-US" dirty="0" smtClean="0">
                <a:latin typeface="+mn-ea"/>
              </a:rPr>
              <a:t>方向」的实际使用更加接近。</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en-US" altLang="zh-CN" dirty="0" smtClean="0">
                <a:latin typeface="+mn-ea"/>
              </a:rPr>
              <a:t>…………</a:t>
            </a:r>
            <a:endParaRPr lang="en-US" altLang="zh-CN" dirty="0" smtClean="0">
              <a:latin typeface="+mn-ea"/>
            </a:endParaRPr>
          </a:p>
          <a:p>
            <a:pPr marL="800100" lvl="1" indent="-342900">
              <a:lnSpc>
                <a:spcPct val="120000"/>
              </a:lnSpc>
              <a:spcBef>
                <a:spcPts val="400"/>
              </a:spcBef>
              <a:spcAft>
                <a:spcPts val="400"/>
              </a:spcAft>
              <a:buFont typeface="Arial" panose="020B0604020202020204" pitchFamily="34" charset="0"/>
              <a:buChar char="•"/>
            </a:pPr>
            <a:endParaRPr lang="en-US" altLang="zh-CN" sz="2000" dirty="0" smtClean="0">
              <a:latin typeface="+mn-ea"/>
            </a:endParaRPr>
          </a:p>
          <a:p>
            <a:pPr>
              <a:lnSpc>
                <a:spcPct val="120000"/>
              </a:lnSpc>
            </a:pPr>
            <a:r>
              <a:rPr lang="zh-CN" altLang="en-US" sz="2400" dirty="0" smtClean="0">
                <a:solidFill>
                  <a:schemeClr val="accent1"/>
                </a:solidFill>
                <a:latin typeface="+mj-ea"/>
                <a:ea typeface="+mj-ea"/>
              </a:rPr>
              <a:t>未来工作：</a:t>
            </a:r>
            <a:endParaRPr lang="en-US" altLang="zh-CN" sz="2400" dirty="0" smtClean="0">
              <a:solidFill>
                <a:schemeClr val="accent1"/>
              </a:solidFill>
              <a:latin typeface="+mj-ea"/>
              <a:ea typeface="+mj-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对提供的算法提供更合理的索引，减小算法的时间复杂度。</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进一步考虑算法的误差，并且考虑算法误差的传播问题。</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en-US" altLang="zh-CN" dirty="0" smtClean="0">
                <a:latin typeface="+mn-ea"/>
              </a:rPr>
              <a:t>…………</a:t>
            </a:r>
            <a:endParaRPr lang="en-US" altLang="zh-CN" dirty="0" smtClean="0">
              <a:latin typeface="+mn-ea"/>
            </a:endParaRPr>
          </a:p>
        </p:txBody>
      </p:sp>
      <p:sp>
        <p:nvSpPr>
          <p:cNvPr id="8" name="矩形 7"/>
          <p:cNvSpPr/>
          <p:nvPr/>
        </p:nvSpPr>
        <p:spPr>
          <a:xfrm>
            <a:off x="2979263" y="6186279"/>
            <a:ext cx="3185488" cy="369332"/>
          </a:xfrm>
          <a:prstGeom prst="rect">
            <a:avLst/>
          </a:prstGeom>
        </p:spPr>
        <p:txBody>
          <a:bodyPr wrap="none">
            <a:spAutoFit/>
          </a:bodyPr>
          <a:lstStyle/>
          <a:p>
            <a:pPr algn="ctr"/>
            <a:r>
              <a:rPr lang="zh-CN" altLang="en-US" dirty="0" smtClean="0">
                <a:solidFill>
                  <a:schemeClr val="tx1">
                    <a:lumMod val="85000"/>
                    <a:lumOff val="15000"/>
                  </a:schemeClr>
                </a:solidFill>
              </a:rPr>
              <a:t>用文字来总结论文所做的工作</a:t>
            </a:r>
            <a:endParaRPr lang="zh-CN" altLang="en-US" dirty="0">
              <a:solidFill>
                <a:schemeClr val="tx1">
                  <a:lumMod val="85000"/>
                  <a:lumOff val="15000"/>
                </a:schemeClr>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537846" y="2213540"/>
            <a:ext cx="2835670" cy="1210368"/>
            <a:chOff x="817928" y="2521258"/>
            <a:chExt cx="2835670" cy="1210368"/>
          </a:xfrm>
        </p:grpSpPr>
        <p:sp>
          <p:nvSpPr>
            <p:cNvPr id="4" name="矩形 3"/>
            <p:cNvSpPr/>
            <p:nvPr/>
          </p:nvSpPr>
          <p:spPr>
            <a:xfrm>
              <a:off x="817928" y="2521258"/>
              <a:ext cx="2835669" cy="768415"/>
            </a:xfrm>
            <a:prstGeom prst="rect">
              <a:avLst/>
            </a:prstGeom>
          </p:spPr>
          <p:txBody>
            <a:bodyPr wrap="square">
              <a:spAutoFit/>
            </a:bodyPr>
            <a:lstStyle/>
            <a:p>
              <a:pPr>
                <a:lnSpc>
                  <a:spcPct val="120000"/>
                </a:lnSpc>
              </a:pPr>
              <a:r>
                <a:rPr lang="zh-CN" altLang="en-US" sz="4000" b="1" dirty="0">
                  <a:solidFill>
                    <a:schemeClr val="accent1"/>
                  </a:solidFill>
                  <a:latin typeface="+mj-ea"/>
                  <a:ea typeface="+mj-ea"/>
                </a:rPr>
                <a:t>研究背景</a:t>
              </a:r>
              <a:endParaRPr lang="zh-CN" altLang="en-US" sz="4000" b="1" dirty="0">
                <a:solidFill>
                  <a:schemeClr val="accent1"/>
                </a:solidFill>
                <a:latin typeface="+mj-ea"/>
                <a:ea typeface="+mj-ea"/>
              </a:endParaRPr>
            </a:p>
          </p:txBody>
        </p:sp>
        <p:sp>
          <p:nvSpPr>
            <p:cNvPr id="7" name="文本框 6"/>
            <p:cNvSpPr txBox="1"/>
            <p:nvPr/>
          </p:nvSpPr>
          <p:spPr>
            <a:xfrm>
              <a:off x="817929" y="3283481"/>
              <a:ext cx="2835669" cy="323165"/>
            </a:xfrm>
            <a:prstGeom prst="rect">
              <a:avLst/>
            </a:prstGeom>
            <a:noFill/>
          </p:spPr>
          <p:txBody>
            <a:bodyPr wrap="square" rtlCol="0">
              <a:spAutoFit/>
            </a:bodyPr>
            <a:lstStyle/>
            <a:p>
              <a:r>
                <a:rPr lang="en-US" altLang="zh-CN" sz="1500" dirty="0">
                  <a:solidFill>
                    <a:schemeClr val="tx1">
                      <a:lumMod val="85000"/>
                      <a:lumOff val="15000"/>
                    </a:schemeClr>
                  </a:solidFill>
                  <a:latin typeface="+mn-ea"/>
                </a:rPr>
                <a:t>Research Background</a:t>
              </a:r>
              <a:endParaRPr lang="en-US" altLang="zh-CN" sz="1500" dirty="0">
                <a:solidFill>
                  <a:schemeClr val="tx1">
                    <a:lumMod val="85000"/>
                    <a:lumOff val="15000"/>
                  </a:schemeClr>
                </a:solidFill>
                <a:latin typeface="+mn-ea"/>
              </a:endParaRPr>
            </a:p>
          </p:txBody>
        </p:sp>
        <p:cxnSp>
          <p:nvCxnSpPr>
            <p:cNvPr id="9" name="直接连接符 8"/>
            <p:cNvCxnSpPr/>
            <p:nvPr/>
          </p:nvCxnSpPr>
          <p:spPr>
            <a:xfrm>
              <a:off x="907676" y="3731626"/>
              <a:ext cx="2146763"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13448" y="3702702"/>
            <a:ext cx="9157448" cy="874250"/>
            <a:chOff x="-13448" y="3662361"/>
            <a:chExt cx="9157448" cy="874250"/>
          </a:xfrm>
        </p:grpSpPr>
        <p:sp>
          <p:nvSpPr>
            <p:cNvPr id="14" name="任意多边形 13"/>
            <p:cNvSpPr/>
            <p:nvPr/>
          </p:nvSpPr>
          <p:spPr>
            <a:xfrm>
              <a:off x="-13447" y="3662361"/>
              <a:ext cx="9157447" cy="744225"/>
            </a:xfrm>
            <a:custGeom>
              <a:avLst/>
              <a:gdLst>
                <a:gd name="connsiteX0" fmla="*/ 0 w 9130553"/>
                <a:gd name="connsiteY0" fmla="*/ 336367 h 771245"/>
                <a:gd name="connsiteX1" fmla="*/ 1600200 w 9130553"/>
                <a:gd name="connsiteY1" fmla="*/ 191 h 771245"/>
                <a:gd name="connsiteX2" fmla="*/ 4020671 w 9130553"/>
                <a:gd name="connsiteY2" fmla="*/ 376709 h 771245"/>
                <a:gd name="connsiteX3" fmla="*/ 5472953 w 9130553"/>
                <a:gd name="connsiteY3" fmla="*/ 672544 h 771245"/>
                <a:gd name="connsiteX4" fmla="*/ 6494929 w 9130553"/>
                <a:gd name="connsiteY4" fmla="*/ 766673 h 771245"/>
                <a:gd name="connsiteX5" fmla="*/ 9130553 w 9130553"/>
                <a:gd name="connsiteY5" fmla="*/ 551520 h 771245"/>
                <a:gd name="connsiteX0-1" fmla="*/ 0 w 9130553"/>
                <a:gd name="connsiteY0-2" fmla="*/ 336367 h 810090"/>
                <a:gd name="connsiteX1-3" fmla="*/ 1600200 w 9130553"/>
                <a:gd name="connsiteY1-4" fmla="*/ 191 h 810090"/>
                <a:gd name="connsiteX2-5" fmla="*/ 4020671 w 9130553"/>
                <a:gd name="connsiteY2-6" fmla="*/ 376709 h 810090"/>
                <a:gd name="connsiteX3-7" fmla="*/ 5472953 w 9130553"/>
                <a:gd name="connsiteY3-8" fmla="*/ 672544 h 810090"/>
                <a:gd name="connsiteX4-9" fmla="*/ 6494929 w 9130553"/>
                <a:gd name="connsiteY4-10" fmla="*/ 807014 h 810090"/>
                <a:gd name="connsiteX5-11" fmla="*/ 9130553 w 9130553"/>
                <a:gd name="connsiteY5-12" fmla="*/ 551520 h 810090"/>
                <a:gd name="connsiteX0-13" fmla="*/ 0 w 9130553"/>
                <a:gd name="connsiteY0-14" fmla="*/ 336367 h 810090"/>
                <a:gd name="connsiteX1-15" fmla="*/ 1600200 w 9130553"/>
                <a:gd name="connsiteY1-16" fmla="*/ 191 h 810090"/>
                <a:gd name="connsiteX2-17" fmla="*/ 4020671 w 9130553"/>
                <a:gd name="connsiteY2-18" fmla="*/ 376709 h 810090"/>
                <a:gd name="connsiteX3-19" fmla="*/ 5472953 w 9130553"/>
                <a:gd name="connsiteY3-20" fmla="*/ 672544 h 810090"/>
                <a:gd name="connsiteX4-21" fmla="*/ 6494929 w 9130553"/>
                <a:gd name="connsiteY4-22" fmla="*/ 807014 h 810090"/>
                <a:gd name="connsiteX5-23" fmla="*/ 9130553 w 9130553"/>
                <a:gd name="connsiteY5-24" fmla="*/ 551520 h 810090"/>
                <a:gd name="connsiteX0-25" fmla="*/ 0 w 9130553"/>
                <a:gd name="connsiteY0-26" fmla="*/ 336367 h 810090"/>
                <a:gd name="connsiteX1-27" fmla="*/ 1600200 w 9130553"/>
                <a:gd name="connsiteY1-28" fmla="*/ 191 h 810090"/>
                <a:gd name="connsiteX2-29" fmla="*/ 4020671 w 9130553"/>
                <a:gd name="connsiteY2-30" fmla="*/ 376709 h 810090"/>
                <a:gd name="connsiteX3-31" fmla="*/ 5472953 w 9130553"/>
                <a:gd name="connsiteY3-32" fmla="*/ 672544 h 810090"/>
                <a:gd name="connsiteX4-33" fmla="*/ 6494929 w 9130553"/>
                <a:gd name="connsiteY4-34" fmla="*/ 807014 h 810090"/>
                <a:gd name="connsiteX5-35" fmla="*/ 9130553 w 9130553"/>
                <a:gd name="connsiteY5-36" fmla="*/ 551520 h 810090"/>
                <a:gd name="connsiteX0-37" fmla="*/ 0 w 9130553"/>
                <a:gd name="connsiteY0-38" fmla="*/ 336367 h 807014"/>
                <a:gd name="connsiteX1-39" fmla="*/ 1600200 w 9130553"/>
                <a:gd name="connsiteY1-40" fmla="*/ 191 h 807014"/>
                <a:gd name="connsiteX2-41" fmla="*/ 4020671 w 9130553"/>
                <a:gd name="connsiteY2-42" fmla="*/ 376709 h 807014"/>
                <a:gd name="connsiteX3-43" fmla="*/ 6494929 w 9130553"/>
                <a:gd name="connsiteY3-44" fmla="*/ 807014 h 807014"/>
                <a:gd name="connsiteX4-45" fmla="*/ 9130553 w 9130553"/>
                <a:gd name="connsiteY4-46" fmla="*/ 551520 h 807014"/>
                <a:gd name="connsiteX0-47" fmla="*/ 0 w 9130553"/>
                <a:gd name="connsiteY0-48" fmla="*/ 336367 h 739779"/>
                <a:gd name="connsiteX1-49" fmla="*/ 1600200 w 9130553"/>
                <a:gd name="connsiteY1-50" fmla="*/ 191 h 739779"/>
                <a:gd name="connsiteX2-51" fmla="*/ 4020671 w 9130553"/>
                <a:gd name="connsiteY2-52" fmla="*/ 376709 h 739779"/>
                <a:gd name="connsiteX3-53" fmla="*/ 6252882 w 9130553"/>
                <a:gd name="connsiteY3-54" fmla="*/ 739779 h 739779"/>
                <a:gd name="connsiteX4-55" fmla="*/ 9130553 w 9130553"/>
                <a:gd name="connsiteY4-56" fmla="*/ 551520 h 739779"/>
                <a:gd name="connsiteX0-57" fmla="*/ 0 w 9130553"/>
                <a:gd name="connsiteY0-58" fmla="*/ 336367 h 744225"/>
                <a:gd name="connsiteX1-59" fmla="*/ 1600200 w 9130553"/>
                <a:gd name="connsiteY1-60" fmla="*/ 191 h 744225"/>
                <a:gd name="connsiteX2-61" fmla="*/ 4020671 w 9130553"/>
                <a:gd name="connsiteY2-62" fmla="*/ 376709 h 744225"/>
                <a:gd name="connsiteX3-63" fmla="*/ 6252882 w 9130553"/>
                <a:gd name="connsiteY3-64" fmla="*/ 739779 h 744225"/>
                <a:gd name="connsiteX4-65" fmla="*/ 9130553 w 9130553"/>
                <a:gd name="connsiteY4-66" fmla="*/ 551520 h 7442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30553" h="744225">
                  <a:moveTo>
                    <a:pt x="0" y="336367"/>
                  </a:moveTo>
                  <a:cubicBezTo>
                    <a:pt x="465044" y="164917"/>
                    <a:pt x="930088" y="-6533"/>
                    <a:pt x="1600200" y="191"/>
                  </a:cubicBezTo>
                  <a:cubicBezTo>
                    <a:pt x="2270312" y="6915"/>
                    <a:pt x="3245224" y="253444"/>
                    <a:pt x="4020671" y="376709"/>
                  </a:cubicBezTo>
                  <a:cubicBezTo>
                    <a:pt x="4796118" y="499974"/>
                    <a:pt x="5212977" y="710644"/>
                    <a:pt x="6252882" y="739779"/>
                  </a:cubicBezTo>
                  <a:cubicBezTo>
                    <a:pt x="7292787" y="768914"/>
                    <a:pt x="8117541" y="649011"/>
                    <a:pt x="9130553" y="551520"/>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3448" y="3810260"/>
              <a:ext cx="9157447" cy="632221"/>
            </a:xfrm>
            <a:custGeom>
              <a:avLst/>
              <a:gdLst>
                <a:gd name="connsiteX0" fmla="*/ 0 w 9144000"/>
                <a:gd name="connsiteY0" fmla="*/ 430515 h 632221"/>
                <a:gd name="connsiteX1" fmla="*/ 2944906 w 9144000"/>
                <a:gd name="connsiteY1" fmla="*/ 210 h 632221"/>
                <a:gd name="connsiteX2" fmla="*/ 5795682 w 9144000"/>
                <a:gd name="connsiteY2" fmla="*/ 376727 h 632221"/>
                <a:gd name="connsiteX3" fmla="*/ 9144000 w 9144000"/>
                <a:gd name="connsiteY3" fmla="*/ 632221 h 632221"/>
              </a:gdLst>
              <a:ahLst/>
              <a:cxnLst>
                <a:cxn ang="0">
                  <a:pos x="connsiteX0" y="connsiteY0"/>
                </a:cxn>
                <a:cxn ang="0">
                  <a:pos x="connsiteX1" y="connsiteY1"/>
                </a:cxn>
                <a:cxn ang="0">
                  <a:pos x="connsiteX2" y="connsiteY2"/>
                </a:cxn>
                <a:cxn ang="0">
                  <a:pos x="connsiteX3" y="connsiteY3"/>
                </a:cxn>
              </a:cxnLst>
              <a:rect l="l" t="t" r="r" b="b"/>
              <a:pathLst>
                <a:path w="9144000" h="632221">
                  <a:moveTo>
                    <a:pt x="0" y="430515"/>
                  </a:moveTo>
                  <a:cubicBezTo>
                    <a:pt x="989479" y="219845"/>
                    <a:pt x="1978959" y="9175"/>
                    <a:pt x="2944906" y="210"/>
                  </a:cubicBezTo>
                  <a:cubicBezTo>
                    <a:pt x="3910853" y="-8755"/>
                    <a:pt x="4762500" y="271392"/>
                    <a:pt x="5795682" y="376727"/>
                  </a:cubicBezTo>
                  <a:cubicBezTo>
                    <a:pt x="6828864" y="482062"/>
                    <a:pt x="7986432" y="557141"/>
                    <a:pt x="9144000" y="632221"/>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3447" y="4116434"/>
              <a:ext cx="9157447" cy="420177"/>
            </a:xfrm>
            <a:custGeom>
              <a:avLst/>
              <a:gdLst>
                <a:gd name="connsiteX0" fmla="*/ 0 w 9157447"/>
                <a:gd name="connsiteY0" fmla="*/ 420177 h 420177"/>
                <a:gd name="connsiteX1" fmla="*/ 5647765 w 9157447"/>
                <a:gd name="connsiteY1" fmla="*/ 3318 h 420177"/>
                <a:gd name="connsiteX2" fmla="*/ 9157447 w 9157447"/>
                <a:gd name="connsiteY2" fmla="*/ 258812 h 420177"/>
              </a:gdLst>
              <a:ahLst/>
              <a:cxnLst>
                <a:cxn ang="0">
                  <a:pos x="connsiteX0" y="connsiteY0"/>
                </a:cxn>
                <a:cxn ang="0">
                  <a:pos x="connsiteX1" y="connsiteY1"/>
                </a:cxn>
                <a:cxn ang="0">
                  <a:pos x="connsiteX2" y="connsiteY2"/>
                </a:cxn>
              </a:cxnLst>
              <a:rect l="l" t="t" r="r" b="b"/>
              <a:pathLst>
                <a:path w="9157447" h="420177">
                  <a:moveTo>
                    <a:pt x="0" y="420177"/>
                  </a:moveTo>
                  <a:cubicBezTo>
                    <a:pt x="2060762" y="225194"/>
                    <a:pt x="4121524" y="30212"/>
                    <a:pt x="5647765" y="3318"/>
                  </a:cubicBezTo>
                  <a:cubicBezTo>
                    <a:pt x="7174006" y="-23576"/>
                    <a:pt x="8165726" y="117618"/>
                    <a:pt x="9157447" y="258812"/>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Result Picture</a:t>
            </a:r>
            <a:endParaRPr lang="zh-CN" altLang="en-US" dirty="0"/>
          </a:p>
        </p:txBody>
      </p:sp>
      <p:sp>
        <p:nvSpPr>
          <p:cNvPr id="3" name="文本占位符 2"/>
          <p:cNvSpPr>
            <a:spLocks noGrp="1"/>
          </p:cNvSpPr>
          <p:nvPr>
            <p:ph type="body" sz="quarter" idx="11"/>
          </p:nvPr>
        </p:nvSpPr>
        <p:spPr/>
        <p:txBody>
          <a:bodyPr/>
          <a:lstStyle/>
          <a:p>
            <a:r>
              <a:rPr lang="zh-CN" altLang="en-US" dirty="0" smtClean="0"/>
              <a:t>成果照片</a:t>
            </a:r>
            <a:endParaRPr lang="zh-CN" altLang="en-US" dirty="0"/>
          </a:p>
        </p:txBody>
      </p:sp>
      <p:pic>
        <p:nvPicPr>
          <p:cNvPr id="10" name="图片 9"/>
          <p:cNvPicPr>
            <a:picLocks noChangeAspect="1"/>
          </p:cNvPicPr>
          <p:nvPr/>
        </p:nvPicPr>
        <p:blipFill>
          <a:blip r:embed="rId1" cstate="print"/>
          <a:stretch>
            <a:fillRect/>
          </a:stretch>
        </p:blipFill>
        <p:spPr>
          <a:xfrm>
            <a:off x="464400" y="1357200"/>
            <a:ext cx="5432007" cy="3011685"/>
          </a:xfrm>
          <a:prstGeom prst="rect">
            <a:avLst/>
          </a:prstGeom>
        </p:spPr>
      </p:pic>
      <p:pic>
        <p:nvPicPr>
          <p:cNvPr id="12" name="图片 11"/>
          <p:cNvPicPr/>
          <p:nvPr/>
        </p:nvPicPr>
        <p:blipFill>
          <a:blip r:embed="rId2" cstate="print"/>
          <a:stretch>
            <a:fillRect/>
          </a:stretch>
        </p:blipFill>
        <p:spPr>
          <a:xfrm>
            <a:off x="464400" y="4478226"/>
            <a:ext cx="2645893" cy="1771200"/>
          </a:xfrm>
          <a:prstGeom prst="rect">
            <a:avLst/>
          </a:prstGeom>
        </p:spPr>
      </p:pic>
      <p:pic>
        <p:nvPicPr>
          <p:cNvPr id="14" name="图片 13"/>
          <p:cNvPicPr>
            <a:picLocks noChangeAspect="1"/>
          </p:cNvPicPr>
          <p:nvPr/>
        </p:nvPicPr>
        <p:blipFill>
          <a:blip r:embed="rId3" cstate="print"/>
          <a:stretch>
            <a:fillRect/>
          </a:stretch>
        </p:blipFill>
        <p:spPr>
          <a:xfrm>
            <a:off x="3250514" y="4480293"/>
            <a:ext cx="2645893" cy="1767993"/>
          </a:xfrm>
          <a:prstGeom prst="rect">
            <a:avLst/>
          </a:prstGeom>
        </p:spPr>
      </p:pic>
      <p:pic>
        <p:nvPicPr>
          <p:cNvPr id="16" name="图片 15"/>
          <p:cNvPicPr>
            <a:picLocks noChangeAspect="1"/>
          </p:cNvPicPr>
          <p:nvPr/>
        </p:nvPicPr>
        <p:blipFill>
          <a:blip r:embed="rId4" cstate="print"/>
          <a:stretch>
            <a:fillRect/>
          </a:stretch>
        </p:blipFill>
        <p:spPr>
          <a:xfrm>
            <a:off x="6033610" y="4474196"/>
            <a:ext cx="2645893" cy="1774090"/>
          </a:xfrm>
          <a:prstGeom prst="rect">
            <a:avLst/>
          </a:prstGeom>
        </p:spPr>
      </p:pic>
      <p:pic>
        <p:nvPicPr>
          <p:cNvPr id="19" name="图片 18"/>
          <p:cNvPicPr>
            <a:picLocks noChangeAspect="1"/>
          </p:cNvPicPr>
          <p:nvPr/>
        </p:nvPicPr>
        <p:blipFill>
          <a:blip r:embed="rId5" cstate="print"/>
          <a:stretch>
            <a:fillRect/>
          </a:stretch>
        </p:blipFill>
        <p:spPr>
          <a:xfrm>
            <a:off x="6033610" y="1351103"/>
            <a:ext cx="2645893" cy="301778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71575" y="285750"/>
            <a:ext cx="8600850" cy="6286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p>
        </p:txBody>
      </p:sp>
      <p:sp>
        <p:nvSpPr>
          <p:cNvPr id="4" name="矩形 3"/>
          <p:cNvSpPr/>
          <p:nvPr/>
        </p:nvSpPr>
        <p:spPr>
          <a:xfrm>
            <a:off x="3151579" y="2923734"/>
            <a:ext cx="2840842" cy="1010533"/>
          </a:xfrm>
          <a:prstGeom prst="rect">
            <a:avLst/>
          </a:prstGeom>
        </p:spPr>
        <p:txBody>
          <a:bodyPr wrap="none">
            <a:spAutoFit/>
          </a:bodyPr>
          <a:lstStyle/>
          <a:p>
            <a:pPr algn="ctr">
              <a:lnSpc>
                <a:spcPct val="120000"/>
              </a:lnSpc>
            </a:pPr>
            <a:r>
              <a:rPr lang="en-US" altLang="zh-CN" sz="5400" dirty="0" smtClean="0">
                <a:solidFill>
                  <a:schemeClr val="bg1"/>
                </a:solidFill>
                <a:latin typeface="+mn-ea"/>
              </a:rPr>
              <a:t>THANKS</a:t>
            </a:r>
            <a:endParaRPr lang="zh-CN" altLang="en-US" sz="5400" dirty="0">
              <a:solidFill>
                <a:schemeClr val="bg1"/>
              </a:solidFill>
              <a:latin typeface="+mn-ea"/>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80000"/>
          </a:bodyPr>
          <a:lstStyle/>
          <a:p>
            <a:r>
              <a:rPr lang="en-US" altLang="zh-CN" dirty="0"/>
              <a:t>Keypoint</a:t>
            </a:r>
            <a:endParaRPr lang="en-US" altLang="zh-CN" dirty="0"/>
          </a:p>
        </p:txBody>
      </p:sp>
      <p:sp>
        <p:nvSpPr>
          <p:cNvPr id="7" name="文本框 6"/>
          <p:cNvSpPr txBox="1"/>
          <p:nvPr/>
        </p:nvSpPr>
        <p:spPr>
          <a:xfrm>
            <a:off x="1012825" y="1267460"/>
            <a:ext cx="7508240" cy="922020"/>
          </a:xfrm>
          <a:prstGeom prst="rect">
            <a:avLst/>
          </a:prstGeom>
          <a:noFill/>
        </p:spPr>
        <p:txBody>
          <a:bodyPr wrap="square" rtlCol="0">
            <a:spAutoFit/>
          </a:bodyPr>
          <a:p>
            <a:r>
              <a:rPr lang="zh-CN" altLang="en-US"/>
              <a:t>该篇论文主要是针对组合优化中图匹配的机器学习做了总结回顾。</a:t>
            </a:r>
            <a:endParaRPr lang="zh-CN" altLang="en-US"/>
          </a:p>
          <a:p>
            <a:r>
              <a:rPr lang="zh-CN" altLang="en-US"/>
              <a:t>因为机器学习和组合优化的结合可能会给人工智能带来革命性的变化。本文的侧重点是在加权图。</a:t>
            </a:r>
            <a:endParaRPr lang="zh-CN" alt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占位符 19"/>
          <p:cNvSpPr>
            <a:spLocks noGrp="1"/>
          </p:cNvSpPr>
          <p:nvPr>
            <p:ph type="body" sz="quarter" idx="10"/>
          </p:nvPr>
        </p:nvSpPr>
        <p:spPr/>
        <p:txBody>
          <a:bodyPr>
            <a:normAutofit fontScale="80000"/>
          </a:bodyPr>
          <a:lstStyle/>
          <a:p>
            <a:r>
              <a:rPr lang="en-US" altLang="zh-CN" dirty="0" smtClean="0"/>
              <a:t>Introduction</a:t>
            </a:r>
            <a:endParaRPr lang="en-US" altLang="zh-CN" dirty="0"/>
          </a:p>
        </p:txBody>
      </p:sp>
      <p:sp>
        <p:nvSpPr>
          <p:cNvPr id="9" name="矩形 8"/>
          <p:cNvSpPr/>
          <p:nvPr/>
        </p:nvSpPr>
        <p:spPr>
          <a:xfrm>
            <a:off x="3210090" y="6186279"/>
            <a:ext cx="2723824" cy="369332"/>
          </a:xfrm>
          <a:prstGeom prst="rect">
            <a:avLst/>
          </a:prstGeom>
        </p:spPr>
        <p:txBody>
          <a:bodyPr wrap="none">
            <a:spAutoFit/>
          </a:bodyPr>
          <a:lstStyle/>
          <a:p>
            <a:pPr algn="ctr"/>
            <a:r>
              <a:rPr lang="zh-CN" altLang="en-US" dirty="0" smtClean="0">
                <a:solidFill>
                  <a:schemeClr val="tx1">
                    <a:lumMod val="85000"/>
                    <a:lumOff val="15000"/>
                  </a:schemeClr>
                </a:solidFill>
              </a:rPr>
              <a:t>说明论文发表在什么地方</a:t>
            </a:r>
            <a:endParaRPr lang="zh-CN" altLang="en-US" dirty="0">
              <a:solidFill>
                <a:schemeClr val="tx1">
                  <a:lumMod val="85000"/>
                  <a:lumOff val="15000"/>
                </a:schemeClr>
              </a:solidFill>
            </a:endParaRPr>
          </a:p>
        </p:txBody>
      </p:sp>
      <p:sp>
        <p:nvSpPr>
          <p:cNvPr id="3" name="文本框 2"/>
          <p:cNvSpPr txBox="1"/>
          <p:nvPr/>
        </p:nvSpPr>
        <p:spPr>
          <a:xfrm>
            <a:off x="634365" y="1090295"/>
            <a:ext cx="8204200" cy="2030095"/>
          </a:xfrm>
          <a:prstGeom prst="rect">
            <a:avLst/>
          </a:prstGeom>
          <a:noFill/>
        </p:spPr>
        <p:txBody>
          <a:bodyPr wrap="square" rtlCol="0">
            <a:spAutoFit/>
          </a:bodyPr>
          <a:p>
            <a:r>
              <a:rPr lang="zh-CN" altLang="en-US"/>
              <a:t>组合优化涵盖了约束满足问题、整数规划、图论算法等经典算法的求解。而近年来深度学习也迎来了快速发展。但是这两个领域的交叉是最近几年才出现的。本文，深入学习了图匹配领域希望在不依赖专业知识的前提下提高图匹配的效率、扩展性以及准确性。</a:t>
            </a:r>
            <a:endParaRPr lang="zh-CN" altLang="en-US"/>
          </a:p>
          <a:p>
            <a:r>
              <a:rPr lang="zh-CN" altLang="en-US"/>
              <a:t>组合优化在供应链规划到机动车调度等都有广泛的应用。除此之外，组合优化在机器学习中还有图匹配、Markov random field, conditional random field、姿态估计、图像分割、实体识别等。</a:t>
            </a:r>
            <a:endParaRPr lang="zh-CN" alt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80000"/>
          </a:bodyPr>
          <a:lstStyle/>
          <a:p>
            <a:r>
              <a:rPr lang="en-US" altLang="zh-CN" dirty="0"/>
              <a:t>Introduction</a:t>
            </a:r>
            <a:endParaRPr lang="zh-CN" altLang="en-US" dirty="0"/>
          </a:p>
        </p:txBody>
      </p:sp>
      <p:sp>
        <p:nvSpPr>
          <p:cNvPr id="9" name="矩形 8"/>
          <p:cNvSpPr/>
          <p:nvPr/>
        </p:nvSpPr>
        <p:spPr>
          <a:xfrm>
            <a:off x="2863841"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用一张图片引出论文的作者是谁</a:t>
            </a:r>
            <a:endParaRPr lang="zh-CN" altLang="en-US" dirty="0">
              <a:solidFill>
                <a:schemeClr val="tx1">
                  <a:lumMod val="85000"/>
                  <a:lumOff val="15000"/>
                </a:schemeClr>
              </a:solidFill>
            </a:endParaRPr>
          </a:p>
        </p:txBody>
      </p:sp>
      <p:sp>
        <p:nvSpPr>
          <p:cNvPr id="7" name="文本框 6"/>
          <p:cNvSpPr txBox="1"/>
          <p:nvPr/>
        </p:nvSpPr>
        <p:spPr>
          <a:xfrm>
            <a:off x="866140" y="943610"/>
            <a:ext cx="7703820" cy="2030095"/>
          </a:xfrm>
          <a:prstGeom prst="rect">
            <a:avLst/>
          </a:prstGeom>
          <a:noFill/>
        </p:spPr>
        <p:txBody>
          <a:bodyPr wrap="square" rtlCol="0">
            <a:spAutoFit/>
          </a:bodyPr>
          <a:p>
            <a:r>
              <a:rPr lang="zh-CN" altLang="en-US"/>
              <a:t>因为组合问题大都是</a:t>
            </a:r>
            <a:r>
              <a:rPr lang="en-US" altLang="zh-CN"/>
              <a:t>NP-hard</a:t>
            </a:r>
            <a:r>
              <a:rPr lang="zh-CN" altLang="en-US"/>
              <a:t>类型的。虽然还处于早期研究阶段，但是我们认为引入机器学习会在如下几个方面展现其优势：</a:t>
            </a:r>
            <a:endParaRPr lang="zh-CN" altLang="en-US"/>
          </a:p>
          <a:p>
            <a:r>
              <a:rPr lang="en-US" altLang="zh-CN"/>
              <a:t>1.</a:t>
            </a:r>
            <a:r>
              <a:rPr lang="zh-CN" altLang="en-US"/>
              <a:t>数据驱动和一般近似</a:t>
            </a:r>
            <a:endParaRPr lang="zh-CN" altLang="en-US"/>
          </a:p>
          <a:p>
            <a:r>
              <a:rPr lang="en-US" altLang="zh-CN"/>
              <a:t>2.</a:t>
            </a:r>
            <a:r>
              <a:rPr lang="zh-CN" altLang="en-US"/>
              <a:t>自适应和可重用</a:t>
            </a:r>
            <a:endParaRPr lang="zh-CN" altLang="en-US"/>
          </a:p>
          <a:p>
            <a:r>
              <a:rPr lang="en-US" altLang="zh-CN"/>
              <a:t>3.</a:t>
            </a:r>
            <a:r>
              <a:rPr lang="zh-CN" altLang="en-US"/>
              <a:t>计算效率</a:t>
            </a:r>
            <a:endParaRPr lang="zh-CN" altLang="en-US"/>
          </a:p>
          <a:p>
            <a:endParaRPr lang="zh-CN" altLang="en-US"/>
          </a:p>
          <a:p>
            <a:endParaRPr lang="zh-CN" alt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80000"/>
          </a:bodyPr>
          <a:lstStyle/>
          <a:p>
            <a:r>
              <a:rPr lang="en-US" altLang="zh-CN" dirty="0" smtClean="0"/>
              <a:t>Towards Learning of Graph Matching</a:t>
            </a:r>
            <a:endParaRPr lang="zh-CN" altLang="en-US" dirty="0"/>
          </a:p>
        </p:txBody>
      </p:sp>
      <p:sp>
        <p:nvSpPr>
          <p:cNvPr id="4" name="文本框 3"/>
          <p:cNvSpPr txBox="1"/>
          <p:nvPr/>
        </p:nvSpPr>
        <p:spPr>
          <a:xfrm>
            <a:off x="715010" y="1005840"/>
            <a:ext cx="7748270" cy="645160"/>
          </a:xfrm>
          <a:prstGeom prst="rect">
            <a:avLst/>
          </a:prstGeom>
          <a:noFill/>
        </p:spPr>
        <p:txBody>
          <a:bodyPr wrap="square" rtlCol="0">
            <a:spAutoFit/>
          </a:bodyPr>
          <a:p>
            <a:r>
              <a:rPr lang="zh-CN" altLang="en-US"/>
              <a:t>通常情况下，我们讨论的是带加权边和带标记节点的图。而图匹配是指建立两个或两个以上的图建立一对一的节点对应关系。</a:t>
            </a:r>
            <a:endParaRPr lang="zh-CN" alt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80000"/>
          </a:bodyPr>
          <a:lstStyle/>
          <a:p>
            <a:r>
              <a:rPr lang="en-US" altLang="zh-CN" dirty="0" smtClean="0"/>
              <a:t>Learning-free Graph Matching</a:t>
            </a:r>
            <a:endParaRPr lang="zh-CN" altLang="en-US" dirty="0"/>
          </a:p>
        </p:txBody>
      </p:sp>
      <p:sp>
        <p:nvSpPr>
          <p:cNvPr id="27" name="矩形 26"/>
          <p:cNvSpPr/>
          <p:nvPr/>
        </p:nvSpPr>
        <p:spPr>
          <a:xfrm>
            <a:off x="2863843"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用一张幻灯片具体介绍某个作者</a:t>
            </a:r>
            <a:endParaRPr lang="zh-CN" altLang="en-US" dirty="0">
              <a:solidFill>
                <a:schemeClr val="tx1">
                  <a:lumMod val="85000"/>
                  <a:lumOff val="15000"/>
                </a:schemeClr>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What is this?</a:t>
            </a:r>
            <a:endParaRPr lang="zh-CN" altLang="en-US" dirty="0"/>
          </a:p>
        </p:txBody>
      </p:sp>
      <p:sp>
        <p:nvSpPr>
          <p:cNvPr id="3" name="文本占位符 2"/>
          <p:cNvSpPr>
            <a:spLocks noGrp="1"/>
          </p:cNvSpPr>
          <p:nvPr>
            <p:ph type="body" sz="quarter" idx="11"/>
          </p:nvPr>
        </p:nvSpPr>
        <p:spPr/>
        <p:txBody>
          <a:bodyPr/>
          <a:lstStyle/>
          <a:p>
            <a:r>
              <a:rPr lang="zh-CN" altLang="en-US" dirty="0"/>
              <a:t>是</a:t>
            </a:r>
            <a:r>
              <a:rPr lang="zh-CN" altLang="en-US" dirty="0" smtClean="0"/>
              <a:t>什么</a:t>
            </a:r>
            <a:r>
              <a:rPr lang="zh-CN" altLang="en-US" dirty="0"/>
              <a:t>？</a:t>
            </a: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3378" y="1326532"/>
            <a:ext cx="6897244" cy="4598163"/>
          </a:xfrm>
          <a:prstGeom prst="rect">
            <a:avLst/>
          </a:prstGeom>
        </p:spPr>
      </p:pic>
      <p:sp>
        <p:nvSpPr>
          <p:cNvPr id="5" name="矩形 4"/>
          <p:cNvSpPr/>
          <p:nvPr/>
        </p:nvSpPr>
        <p:spPr>
          <a:xfrm>
            <a:off x="1123378" y="1326532"/>
            <a:ext cx="6897244" cy="4598163"/>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pic>
        <p:nvPicPr>
          <p:cNvPr id="6" name="图片 5"/>
          <p:cNvPicPr>
            <a:picLocks noChangeAspect="1"/>
          </p:cNvPicPr>
          <p:nvPr/>
        </p:nvPicPr>
        <p:blipFill>
          <a:blip r:embed="rId2" cstate="print">
            <a:extLst>
              <a:ext uri="{BEBA8EAE-BF5A-486C-A8C5-ECC9F3942E4B}">
                <a14:imgProps xmlns:a14="http://schemas.microsoft.com/office/drawing/2010/main">
                  <a14:imgLayer r:embed="rId3">
                    <a14:imgEffect>
                      <a14:backgroundRemoval t="24287" b="47296" l="61443" r="96197">
                        <a14:foregroundMark x1="78098" y1="64700" x2="78098" y2="68928"/>
                        <a14:foregroundMark x1="85508" y1="66077" x2="85967" y2="69125"/>
                        <a14:foregroundMark x1="37836" y1="14159" x2="37836" y2="18191"/>
                        <a14:foregroundMark x1="45443" y1="14159" x2="44197" y2="17109"/>
                        <a14:foregroundMark x1="74754" y1="32350" x2="74754" y2="34513"/>
                        <a14:foregroundMark x1="83213" y1="31465" x2="82623" y2="33923"/>
                        <a14:foregroundMark x1="88328" y1="30383" x2="90361" y2="31072"/>
                      </a14:backgroundRemoval>
                    </a14:imgEffect>
                  </a14:imgLayer>
                </a14:imgProps>
              </a:ext>
              <a:ext uri="{28A0092B-C50C-407E-A947-70E740481C1C}">
                <a14:useLocalDpi xmlns:a14="http://schemas.microsoft.com/office/drawing/2010/main" val="0"/>
              </a:ext>
            </a:extLst>
          </a:blip>
          <a:stretch>
            <a:fillRect/>
          </a:stretch>
        </p:blipFill>
        <p:spPr>
          <a:xfrm>
            <a:off x="1123378" y="1326532"/>
            <a:ext cx="6897244" cy="4598163"/>
          </a:xfrm>
          <a:prstGeom prst="rect">
            <a:avLst/>
          </a:prstGeom>
        </p:spPr>
      </p:pic>
      <p:sp>
        <p:nvSpPr>
          <p:cNvPr id="9" name="矩形 8"/>
          <p:cNvSpPr/>
          <p:nvPr/>
        </p:nvSpPr>
        <p:spPr>
          <a:xfrm>
            <a:off x="2863840"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用一张图片引出论文讲的是什么</a:t>
            </a:r>
            <a:endParaRPr lang="zh-CN" altLang="en-US" dirty="0">
              <a:solidFill>
                <a:schemeClr val="tx1">
                  <a:lumMod val="85000"/>
                  <a:lumOff val="15000"/>
                </a:schemeClr>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论文蓝">
      <a:dk1>
        <a:srgbClr val="000000"/>
      </a:dk1>
      <a:lt1>
        <a:srgbClr val="FFFFFF"/>
      </a:lt1>
      <a:dk2>
        <a:srgbClr val="44546A"/>
      </a:dk2>
      <a:lt2>
        <a:srgbClr val="E7E6E6"/>
      </a:lt2>
      <a:accent1>
        <a:srgbClr val="365FAA"/>
      </a:accent1>
      <a:accent2>
        <a:srgbClr val="4472C4"/>
      </a:accent2>
      <a:accent3>
        <a:srgbClr val="A5A5A5"/>
      </a:accent3>
      <a:accent4>
        <a:srgbClr val="FFC000"/>
      </a:accent4>
      <a:accent5>
        <a:srgbClr val="4472C4"/>
      </a:accent5>
      <a:accent6>
        <a:srgbClr val="70AD47"/>
      </a:accent6>
      <a:hlink>
        <a:srgbClr val="0563C1"/>
      </a:hlink>
      <a:folHlink>
        <a:srgbClr val="954F72"/>
      </a:folHlink>
    </a:clrScheme>
    <a:fontScheme name="论文">
      <a:majorFont>
        <a:latin typeface="微软雅黑"/>
        <a:ea typeface="微软雅黑"/>
        <a:cs typeface=""/>
      </a:majorFont>
      <a:minorFont>
        <a:latin typeface="微软雅黑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2270</Words>
  <Application>WPS 演示</Application>
  <PresentationFormat>全屏显示(4:3)</PresentationFormat>
  <Paragraphs>378</Paragraphs>
  <Slides>31</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31</vt:i4>
      </vt:variant>
    </vt:vector>
  </HeadingPairs>
  <TitlesOfParts>
    <vt:vector size="39" baseType="lpstr">
      <vt:lpstr>Arial</vt:lpstr>
      <vt:lpstr>宋体</vt:lpstr>
      <vt:lpstr>Wingdings</vt:lpstr>
      <vt:lpstr>微软雅黑 Light</vt:lpstr>
      <vt:lpstr>微软雅黑</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桑丽平</dc:creator>
  <cp:lastModifiedBy>霓裳梦竹&amp;Andy</cp:lastModifiedBy>
  <cp:revision>447</cp:revision>
  <dcterms:created xsi:type="dcterms:W3CDTF">2015-11-20T05:54:00Z</dcterms:created>
  <dcterms:modified xsi:type="dcterms:W3CDTF">2020-10-26T10:00:05Z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2052-11.1.0.9991</vt:lpwstr>
  </property>
</Properties>
</file>

<file path=docProps/thumbnail.jpeg>
</file>